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61" r:id="rId5"/>
    <p:sldId id="265" r:id="rId6"/>
    <p:sldId id="266" r:id="rId7"/>
    <p:sldId id="267" r:id="rId8"/>
    <p:sldId id="269" r:id="rId9"/>
    <p:sldId id="270" r:id="rId10"/>
    <p:sldId id="272" r:id="rId11"/>
  </p:sldIdLst>
  <p:sldSz cx="12192000" cy="6858000"/>
  <p:notesSz cx="6797675" cy="9928225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7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1.bin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'tablice i graf rashodi'!$K$69</c:f>
              <c:strCache>
                <c:ptCount val="1"/>
                <c:pt idx="0">
                  <c:v>RAZDJEL 001 PREDSTAVNIČKO I IZVRŠNO TIJELO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6.0386473429951803E-3"/>
                  <c:y val="-2.33491399656842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A8E4-4D16-8BCE-CC61B321D19B}"/>
                </c:ext>
              </c:extLst>
            </c:dLbl>
            <c:dLbl>
              <c:idx val="1"/>
              <c:layout>
                <c:manualLayout>
                  <c:x val="-1.0869565217391349E-2"/>
                  <c:y val="-3.50237099485261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A8E4-4D16-8BCE-CC61B321D19B}"/>
                </c:ext>
              </c:extLst>
            </c:dLbl>
            <c:dLbl>
              <c:idx val="2"/>
              <c:layout>
                <c:manualLayout>
                  <c:x val="-1.3285024154589372E-2"/>
                  <c:y val="-2.62677824613946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A8E4-4D16-8BCE-CC61B321D19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>
                    <a:latin typeface="Abadi" panose="020B0604020104020204" pitchFamily="34" charset="-18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'tablice i graf rashodi'!$L$68:$N$68</c:f>
              <c:strCache>
                <c:ptCount val="3"/>
                <c:pt idx="0">
                  <c:v>PRORAČUN 2026</c:v>
                </c:pt>
                <c:pt idx="1">
                  <c:v>PROJEKCIJA 2027</c:v>
                </c:pt>
                <c:pt idx="2">
                  <c:v>PROJEKCIJA 2028</c:v>
                </c:pt>
              </c:strCache>
            </c:strRef>
          </c:cat>
          <c:val>
            <c:numRef>
              <c:f>'tablice i graf rashodi'!$L$69:$N$69</c:f>
              <c:numCache>
                <c:formatCode>#,##0</c:formatCode>
                <c:ptCount val="3"/>
                <c:pt idx="0">
                  <c:v>498056</c:v>
                </c:pt>
                <c:pt idx="1">
                  <c:v>485206</c:v>
                </c:pt>
                <c:pt idx="2">
                  <c:v>478456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8E4-4D16-8BCE-CC61B321D19B}"/>
            </c:ext>
          </c:extLst>
        </c:ser>
        <c:ser>
          <c:idx val="1"/>
          <c:order val="1"/>
          <c:tx>
            <c:strRef>
              <c:f>'tablice i graf rashodi'!$K$70</c:f>
              <c:strCache>
                <c:ptCount val="1"/>
                <c:pt idx="0">
                  <c:v>RAZDJEL 003   UPRAVNI ODJEL ZA UPRAVU I SAMOUPRAU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1.0869565217391316E-2"/>
                  <c:y val="-2.62677824613946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A8E4-4D16-8BCE-CC61B321D19B}"/>
                </c:ext>
              </c:extLst>
            </c:dLbl>
            <c:dLbl>
              <c:idx val="1"/>
              <c:layout>
                <c:manualLayout>
                  <c:x val="-3.6231884057971457E-3"/>
                  <c:y val="-3.79423524442367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8E4-4D16-8BCE-CC61B321D19B}"/>
                </c:ext>
              </c:extLst>
            </c:dLbl>
            <c:dLbl>
              <c:idx val="2"/>
              <c:layout>
                <c:manualLayout>
                  <c:x val="-1.0869565217391304E-2"/>
                  <c:y val="-2.91864249571051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A8E4-4D16-8BCE-CC61B321D19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>
                    <a:latin typeface="Abadi" panose="020B0604020104020204" pitchFamily="34" charset="-18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'tablice i graf rashodi'!$L$68:$N$68</c:f>
              <c:strCache>
                <c:ptCount val="3"/>
                <c:pt idx="0">
                  <c:v>PRORAČUN 2026</c:v>
                </c:pt>
                <c:pt idx="1">
                  <c:v>PROJEKCIJA 2027</c:v>
                </c:pt>
                <c:pt idx="2">
                  <c:v>PROJEKCIJA 2028</c:v>
                </c:pt>
              </c:strCache>
            </c:strRef>
          </c:cat>
          <c:val>
            <c:numRef>
              <c:f>'tablice i graf rashodi'!$L$70:$N$70</c:f>
              <c:numCache>
                <c:formatCode>#,##0</c:formatCode>
                <c:ptCount val="3"/>
                <c:pt idx="0">
                  <c:v>6638697</c:v>
                </c:pt>
                <c:pt idx="1">
                  <c:v>6313322</c:v>
                </c:pt>
                <c:pt idx="2">
                  <c:v>6265322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8E4-4D16-8BCE-CC61B321D19B}"/>
            </c:ext>
          </c:extLst>
        </c:ser>
        <c:ser>
          <c:idx val="2"/>
          <c:order val="2"/>
          <c:tx>
            <c:strRef>
              <c:f>'tablice i graf rashodi'!$K$71</c:f>
              <c:strCache>
                <c:ptCount val="1"/>
                <c:pt idx="0">
                  <c:v>RAZDJEL 004    UPRAVNI ODJEL ZA PRORAČUN I FINANCIJE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3.6231884057971236E-3"/>
                  <c:y val="-2.91864249571052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A8E4-4D16-8BCE-CC61B321D19B}"/>
                </c:ext>
              </c:extLst>
            </c:dLbl>
            <c:dLbl>
              <c:idx val="1"/>
              <c:layout>
                <c:manualLayout>
                  <c:x val="-4.8309178743960908E-3"/>
                  <c:y val="-2.04304974699736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A8E4-4D16-8BCE-CC61B321D19B}"/>
                </c:ext>
              </c:extLst>
            </c:dLbl>
            <c:dLbl>
              <c:idx val="2"/>
              <c:layout>
                <c:manualLayout>
                  <c:x val="-3.6231884057971015E-3"/>
                  <c:y val="-4.66982799313682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A8E4-4D16-8BCE-CC61B321D19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>
                    <a:latin typeface="Abadi" panose="020B0604020104020204" pitchFamily="34" charset="-18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'tablice i graf rashodi'!$L$68:$N$68</c:f>
              <c:strCache>
                <c:ptCount val="3"/>
                <c:pt idx="0">
                  <c:v>PRORAČUN 2026</c:v>
                </c:pt>
                <c:pt idx="1">
                  <c:v>PROJEKCIJA 2027</c:v>
                </c:pt>
                <c:pt idx="2">
                  <c:v>PROJEKCIJA 2028</c:v>
                </c:pt>
              </c:strCache>
            </c:strRef>
          </c:cat>
          <c:val>
            <c:numRef>
              <c:f>'tablice i graf rashodi'!$L$71:$N$71</c:f>
              <c:numCache>
                <c:formatCode>#,##0</c:formatCode>
                <c:ptCount val="3"/>
                <c:pt idx="0">
                  <c:v>1222105</c:v>
                </c:pt>
                <c:pt idx="1">
                  <c:v>1222105</c:v>
                </c:pt>
                <c:pt idx="2">
                  <c:v>1222105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8E4-4D16-8BCE-CC61B321D19B}"/>
            </c:ext>
          </c:extLst>
        </c:ser>
        <c:ser>
          <c:idx val="3"/>
          <c:order val="3"/>
          <c:tx>
            <c:strRef>
              <c:f>'tablice i graf rashodi'!$K$72</c:f>
              <c:strCache>
                <c:ptCount val="1"/>
                <c:pt idx="0">
                  <c:v>RAZDJEL 005    UPRAVNI ODJEL ZA KOMUNALNI SUSTAV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1.2077294685990338E-2"/>
                  <c:y val="-2.626778246139464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b="1">
                      <a:latin typeface="Abadi" panose="020B0604020104020204" pitchFamily="34" charset="-18"/>
                    </a:defRPr>
                  </a:pPr>
                  <a:endParaRPr lang="sr-Latn-R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8E4-4D16-8BCE-CC61B321D19B}"/>
                </c:ext>
              </c:extLst>
            </c:dLbl>
            <c:dLbl>
              <c:idx val="1"/>
              <c:layout>
                <c:manualLayout>
                  <c:x val="-3.6231884057970573E-3"/>
                  <c:y val="-3.210506745281566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b="1">
                      <a:latin typeface="Abadi" panose="020B0604020104020204" pitchFamily="34" charset="-18"/>
                    </a:defRPr>
                  </a:pPr>
                  <a:endParaRPr lang="sr-Latn-R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8E4-4D16-8BCE-CC61B321D19B}"/>
                </c:ext>
              </c:extLst>
            </c:dLbl>
            <c:dLbl>
              <c:idx val="2"/>
              <c:layout>
                <c:manualLayout>
                  <c:x val="-9.6618357487922701E-3"/>
                  <c:y val="-2.626778246139463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b="1">
                      <a:latin typeface="Abadi" panose="020B0604020104020204" pitchFamily="34" charset="-18"/>
                    </a:defRPr>
                  </a:pPr>
                  <a:endParaRPr lang="sr-Latn-R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A8E4-4D16-8BCE-CC61B321D19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'tablice i graf rashodi'!$L$68:$N$68</c:f>
              <c:strCache>
                <c:ptCount val="3"/>
                <c:pt idx="0">
                  <c:v>PRORAČUN 2026</c:v>
                </c:pt>
                <c:pt idx="1">
                  <c:v>PROJEKCIJA 2027</c:v>
                </c:pt>
                <c:pt idx="2">
                  <c:v>PROJEKCIJA 2028</c:v>
                </c:pt>
              </c:strCache>
            </c:strRef>
          </c:cat>
          <c:val>
            <c:numRef>
              <c:f>'tablice i graf rashodi'!$L$72:$N$72</c:f>
              <c:numCache>
                <c:formatCode>#,##0</c:formatCode>
                <c:ptCount val="3"/>
                <c:pt idx="0">
                  <c:v>16726998</c:v>
                </c:pt>
                <c:pt idx="1">
                  <c:v>7356498</c:v>
                </c:pt>
                <c:pt idx="2">
                  <c:v>7356498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8E4-4D16-8BCE-CC61B321D1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25560287"/>
        <c:axId val="1"/>
        <c:axId val="0"/>
      </c:bar3DChart>
      <c:catAx>
        <c:axId val="32556028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badi" panose="020B0604020104020204" pitchFamily="34" charset="-18"/>
                <a:ea typeface="Times New Roman"/>
                <a:cs typeface="Times New Roman"/>
              </a:defRPr>
            </a:pPr>
            <a:endParaRPr lang="sr-Latn-RS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1"/>
        <c:axPos val="l"/>
        <c:numFmt formatCode="#,##0" sourceLinked="1"/>
        <c:majorTickMark val="out"/>
        <c:minorTickMark val="none"/>
        <c:tickLblPos val="nextTo"/>
        <c:crossAx val="325560287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65169814371029711"/>
          <c:y val="0.12609960430561817"/>
          <c:w val="0.32946649948713469"/>
          <c:h val="0.42331994215008839"/>
        </c:manualLayout>
      </c:layout>
      <c:overlay val="0"/>
      <c:txPr>
        <a:bodyPr/>
        <a:lstStyle/>
        <a:p>
          <a:pPr>
            <a:defRPr>
              <a:latin typeface="Abadi" panose="020B0604020104020204" pitchFamily="34" charset="-18"/>
            </a:defRPr>
          </a:pPr>
          <a:endParaRPr lang="sr-Latn-RS"/>
        </a:p>
      </c:txPr>
    </c:legend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Times New Roman"/>
          <a:ea typeface="Times New Roman"/>
          <a:cs typeface="Times New Roman"/>
        </a:defRPr>
      </a:pPr>
      <a:endParaRPr lang="sr-Latn-RS"/>
    </a:p>
  </c:tx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BF3401-C27A-40F7-A7A5-ABF1A7A52F51}" type="datetimeFigureOut">
              <a:rPr lang="hr-HR" smtClean="0"/>
              <a:t>29.3.2026.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ED4B2A-21E5-4758-BE11-0940B0C7BB6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678395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ED4B2A-21E5-4758-BE11-0940B0C7BB6D}" type="slidenum">
              <a:rPr lang="hr-HR" smtClean="0"/>
              <a:t>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814699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CD4E5A8-83FB-A8D8-1E8C-B658FFA0A0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14104CE7-1842-A4B9-1EC1-3ADB12B369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4F565177-7222-F115-2081-DB59835D2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B01A6-1183-48DA-B7A1-4757870953CA}" type="datetimeFigureOut">
              <a:rPr lang="hr-HR" smtClean="0"/>
              <a:t>29.3.2026.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AFC6D245-3B32-C731-EB71-8B70F5C3D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0EB94ECE-9494-5734-B057-ABEDA180F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5C2BE-F3E9-4516-8F7C-8BAD1C22E54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55638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5BCF97C-FB46-4E33-AEA2-A22DBBE338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0B477FE8-67A3-A18D-BA21-7906299873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4C07FEAD-4914-B851-6033-3AB1C62CE0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B01A6-1183-48DA-B7A1-4757870953CA}" type="datetimeFigureOut">
              <a:rPr lang="hr-HR" smtClean="0"/>
              <a:t>29.3.2026.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B70BC320-823F-A584-EB9B-5E69B94D6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AC3985E2-5AFE-61AE-D378-520DB619AA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5C2BE-F3E9-4516-8F7C-8BAD1C22E54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12322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id="{5ACCCDC2-8693-A789-81E6-71DDC43CB4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3EBD5383-99E9-202D-1FBF-4FFF907BBC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DEDFE719-52A2-F260-BD58-8778E61C01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B01A6-1183-48DA-B7A1-4757870953CA}" type="datetimeFigureOut">
              <a:rPr lang="hr-HR" smtClean="0"/>
              <a:t>29.3.2026.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EFCC5EDA-C386-C632-5EA7-2C9F5D3680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530545E7-2DE2-DC70-A159-FA59E14F0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5C2BE-F3E9-4516-8F7C-8BAD1C22E54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6912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D2FC979-5D73-56E2-3727-3A0A9F1D0A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DF4CAC8-ADCD-A794-06C9-D70616B8E4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3DB208A7-E4EA-92DE-E61E-6C53F04C63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B01A6-1183-48DA-B7A1-4757870953CA}" type="datetimeFigureOut">
              <a:rPr lang="hr-HR" smtClean="0"/>
              <a:t>29.3.2026.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CD7F8D67-971A-8EC1-17FF-CE1239B6C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4B44B719-B84F-6080-F409-030A17D9B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5C2BE-F3E9-4516-8F7C-8BAD1C22E54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32338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1423DFA-8EE7-2C50-937C-B60E055063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E3B6304E-C212-7962-BF98-91939B754A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43A25A2D-586F-C57D-B1E9-DDE96A438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B01A6-1183-48DA-B7A1-4757870953CA}" type="datetimeFigureOut">
              <a:rPr lang="hr-HR" smtClean="0"/>
              <a:t>29.3.2026.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4512402B-45C8-5746-6D0D-AA62BFAD1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8752BD18-AD16-AE79-BBF8-018E4BB932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5C2BE-F3E9-4516-8F7C-8BAD1C22E54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84256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A25D5AC-B596-02D3-F125-449F30DFF2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D380886-896F-6B94-767E-B3FCCE76C4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DA029D36-21DB-7F16-ECD1-6048F6B8F7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62A299E2-6F85-BC71-87A8-74B055B4C4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B01A6-1183-48DA-B7A1-4757870953CA}" type="datetimeFigureOut">
              <a:rPr lang="hr-HR" smtClean="0"/>
              <a:t>29.3.2026.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D9287623-2A67-D996-9737-CFCBFF9DB6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7031DBC6-5DCD-D78B-D81B-292EB32FA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5C2BE-F3E9-4516-8F7C-8BAD1C22E54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54232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4ED29C4-4601-3A09-55EE-550286E2CE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1FC08D58-30A6-54C2-5C33-0ECBC2EBB6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3A708A36-3571-91E9-C500-D256AC7FFF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14A798FC-EAC7-F82E-C8D8-79D855F95D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C9672B76-9FDA-6BA0-A3A1-41EBB5FAE9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id="{E54B58C0-861A-BC32-03D6-E6AEDE3F17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B01A6-1183-48DA-B7A1-4757870953CA}" type="datetimeFigureOut">
              <a:rPr lang="hr-HR" smtClean="0"/>
              <a:t>29.3.2026.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id="{78F6FDE9-6944-40AD-A298-9822D41890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id="{2F777782-E83D-8781-E248-206C002C3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5C2BE-F3E9-4516-8F7C-8BAD1C22E54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57699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B9371CA-EB1A-9196-2FB5-10D6D60E99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CF381D5B-F24C-78A1-1B10-65709A4E9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B01A6-1183-48DA-B7A1-4757870953CA}" type="datetimeFigureOut">
              <a:rPr lang="hr-HR" smtClean="0"/>
              <a:t>29.3.2026.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74765FEF-C03D-FE56-3154-1E18E09A7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FB9EA7DB-E801-8164-0C39-A694C7ACDE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5C2BE-F3E9-4516-8F7C-8BAD1C22E54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3050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id="{F1D45AA8-CFAC-5BA9-C581-F4A60C9E6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B01A6-1183-48DA-B7A1-4757870953CA}" type="datetimeFigureOut">
              <a:rPr lang="hr-HR" smtClean="0"/>
              <a:t>29.3.2026.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5C0A8A74-7B7C-BF51-DFE1-CBE2534602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E327FDE8-D720-3447-CAEC-D3B808E7D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5C2BE-F3E9-4516-8F7C-8BAD1C22E54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83219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1A8DE2D-1D17-C490-8FB9-1425B651B5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E80FDE3-86BA-36BC-8BE4-DEE76EB88E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32A4AE82-020F-F463-1AF0-B982C17724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669AF110-56FF-4F81-B7D2-587C896C1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B01A6-1183-48DA-B7A1-4757870953CA}" type="datetimeFigureOut">
              <a:rPr lang="hr-HR" smtClean="0"/>
              <a:t>29.3.2026.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D6695747-B50A-B6FE-C3FD-E5E6C7FC1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8C87114D-32E8-B721-A34D-58A443749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5C2BE-F3E9-4516-8F7C-8BAD1C22E54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15612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22F6CBF-43AA-B658-3B96-60E4BF4F22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id="{C3D7BA0F-1B66-17EF-8AA5-DF7597FBC6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8E915623-AC9C-1DB1-AC2F-460F6E7065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5B8A2779-B481-969D-4644-983F4FBE8A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B01A6-1183-48DA-B7A1-4757870953CA}" type="datetimeFigureOut">
              <a:rPr lang="hr-HR" smtClean="0"/>
              <a:t>29.3.2026.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5DB7A983-D632-EC60-6CCF-D1EEE7C594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7112D1ED-BE8A-F73C-A18C-D1FF9C4F4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5C2BE-F3E9-4516-8F7C-8BAD1C22E54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40603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id="{406617EC-BC07-0E93-08D2-7F09C51698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93DB1E29-F096-8DF8-41D0-8969E2E10A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FFAD175B-342D-FD58-67F1-E7AE4E6961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1AB01A6-1183-48DA-B7A1-4757870953CA}" type="datetimeFigureOut">
              <a:rPr lang="hr-HR" smtClean="0"/>
              <a:t>29.3.2026.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4CCB570A-C501-6038-D487-15C5631C94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B7633F04-523D-7D0D-5E53-4472C9927B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365C2BE-F3E9-4516-8F7C-8BAD1C22E54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30819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79B1480-D92A-2E32-900E-0EDEA03AA2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79220" y="3785616"/>
            <a:ext cx="9433560" cy="2387600"/>
          </a:xfrm>
        </p:spPr>
        <p:txBody>
          <a:bodyPr>
            <a:normAutofit fontScale="90000"/>
          </a:bodyPr>
          <a:lstStyle/>
          <a:p>
            <a:r>
              <a:rPr lang="pl-PL" sz="3600" b="1" cap="all" dirty="0">
                <a:solidFill>
                  <a:schemeClr val="tx2">
                    <a:lumMod val="75000"/>
                    <a:lumOff val="25000"/>
                  </a:schemeClr>
                </a:solidFill>
                <a:latin typeface="Abadi" panose="020B0604020104020204" pitchFamily="34" charset="-18"/>
              </a:rPr>
              <a:t>   ProRAČUN općine matulji ZA 2026. godinu </a:t>
            </a:r>
            <a:r>
              <a:rPr lang="pl-PL" sz="3200" cap="all" dirty="0">
                <a:solidFill>
                  <a:schemeClr val="tx2">
                    <a:lumMod val="75000"/>
                    <a:lumOff val="25000"/>
                  </a:schemeClr>
                </a:solidFill>
                <a:latin typeface="Abadi" panose="020B0604020104020204" pitchFamily="34" charset="-18"/>
              </a:rPr>
              <a:t>PROJEKCIJE 2027. - 2028.</a:t>
            </a:r>
            <a:br>
              <a:rPr lang="pl-PL" sz="3200" cap="all" dirty="0">
                <a:solidFill>
                  <a:schemeClr val="tx2">
                    <a:lumMod val="75000"/>
                    <a:lumOff val="25000"/>
                  </a:schemeClr>
                </a:solidFill>
                <a:latin typeface="Abadi" panose="020B0604020104020204" pitchFamily="34" charset="-18"/>
              </a:rPr>
            </a:br>
            <a:br>
              <a:rPr lang="pl-PL" sz="3500" cap="all" dirty="0">
                <a:solidFill>
                  <a:schemeClr val="tx2">
                    <a:lumMod val="75000"/>
                    <a:lumOff val="25000"/>
                  </a:schemeClr>
                </a:solidFill>
                <a:latin typeface="Abadi" panose="020B0604020104020204" pitchFamily="34" charset="-18"/>
              </a:rPr>
            </a:br>
            <a:br>
              <a:rPr lang="pl-PL" sz="3500" cap="all" dirty="0">
                <a:solidFill>
                  <a:schemeClr val="tx2">
                    <a:lumMod val="75000"/>
                    <a:lumOff val="25000"/>
                  </a:schemeClr>
                </a:solidFill>
                <a:latin typeface="Abadi" panose="020B0604020104020204" pitchFamily="34" charset="-18"/>
              </a:rPr>
            </a:br>
            <a:br>
              <a:rPr lang="pl-PL" sz="3500" cap="all" dirty="0">
                <a:solidFill>
                  <a:schemeClr val="tx2">
                    <a:lumMod val="75000"/>
                    <a:lumOff val="25000"/>
                  </a:schemeClr>
                </a:solidFill>
                <a:latin typeface="Abadi" panose="020B0604020104020204" pitchFamily="34" charset="-18"/>
              </a:rPr>
            </a:br>
            <a:r>
              <a:rPr lang="pl-PL" sz="3500" cap="all" dirty="0">
                <a:solidFill>
                  <a:schemeClr val="tx2">
                    <a:lumMod val="75000"/>
                    <a:lumOff val="25000"/>
                  </a:schemeClr>
                </a:solidFill>
                <a:latin typeface="Abadi" panose="020B0604020104020204" pitchFamily="34" charset="-18"/>
              </a:rPr>
              <a:t>   </a:t>
            </a:r>
            <a:br>
              <a:rPr lang="pl-PL" sz="3500" cap="all" dirty="0">
                <a:solidFill>
                  <a:schemeClr val="tx2">
                    <a:lumMod val="75000"/>
                    <a:lumOff val="25000"/>
                  </a:schemeClr>
                </a:solidFill>
                <a:latin typeface="Abadi" panose="020B0604020104020204" pitchFamily="34" charset="-18"/>
              </a:rPr>
            </a:br>
            <a:endParaRPr lang="hr-HR" sz="1900" i="1" dirty="0">
              <a:solidFill>
                <a:schemeClr val="tx2">
                  <a:lumMod val="75000"/>
                  <a:lumOff val="25000"/>
                </a:schemeClr>
              </a:solidFill>
              <a:latin typeface="Abadi" panose="020B0604020104020204" pitchFamily="34" charset="-18"/>
            </a:endParaRP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1DE853A3-FE02-49B4-6C83-5CC9594A69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5368" y="575056"/>
            <a:ext cx="1267703" cy="1866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74285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2B4907-65C3-974B-7A38-F304194DFF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3BD4377-33D7-B502-E2D3-51E1A5ED5B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>
            <a:normAutofit/>
          </a:bodyPr>
          <a:lstStyle/>
          <a:p>
            <a:r>
              <a:rPr lang="hr-HR" sz="27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badi" panose="020B0604020104020204" pitchFamily="34" charset="-18"/>
              </a:rPr>
              <a:t>	 ZAKLJUČAK</a:t>
            </a:r>
            <a:br>
              <a:rPr lang="hr-HR" sz="27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badi" panose="020B0604020104020204" pitchFamily="34" charset="-18"/>
              </a:rPr>
            </a:br>
            <a:endParaRPr lang="hr-HR" sz="2700" b="1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0CD8D01-78D2-2EBB-6932-D713D4213E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30532" y="1841905"/>
            <a:ext cx="9674567" cy="4351338"/>
          </a:xfrm>
        </p:spPr>
        <p:txBody>
          <a:bodyPr>
            <a:normAutofit lnSpcReduction="10000"/>
          </a:bodyPr>
          <a:lstStyle/>
          <a:p>
            <a:endParaRPr lang="hr-HR" sz="2200" dirty="0">
              <a:solidFill>
                <a:schemeClr val="tx2">
                  <a:lumMod val="75000"/>
                  <a:lumOff val="25000"/>
                </a:schemeClr>
              </a:solidFill>
              <a:latin typeface="Abadi" panose="020B0604020104020204" pitchFamily="34" charset="-18"/>
            </a:endParaRPr>
          </a:p>
          <a:p>
            <a:pPr marL="0" indent="0" algn="just">
              <a:buNone/>
            </a:pPr>
            <a:r>
              <a:rPr lang="hr-HR" sz="2000" dirty="0">
                <a:solidFill>
                  <a:schemeClr val="tx2">
                    <a:lumMod val="75000"/>
                    <a:lumOff val="25000"/>
                  </a:schemeClr>
                </a:solidFill>
                <a:latin typeface="Abadi" panose="020B0604020104020204" pitchFamily="34" charset="-18"/>
              </a:rPr>
              <a:t>Predloženi proračun Općine Matulji za 2026. godinu, uz projekcije, cjelovito obuhvaća ključne razvojne prioritete i potrebe stanovnika.</a:t>
            </a:r>
          </a:p>
          <a:p>
            <a:pPr marL="0" indent="0" algn="just">
              <a:buNone/>
            </a:pPr>
            <a:endParaRPr lang="hr-HR" sz="2000" dirty="0">
              <a:solidFill>
                <a:schemeClr val="tx2">
                  <a:lumMod val="75000"/>
                  <a:lumOff val="25000"/>
                </a:schemeClr>
              </a:solidFill>
              <a:latin typeface="Abadi" panose="020B0604020104020204" pitchFamily="34" charset="-18"/>
            </a:endParaRPr>
          </a:p>
          <a:p>
            <a:pPr marL="0" indent="0" algn="just">
              <a:buNone/>
            </a:pPr>
            <a:r>
              <a:rPr lang="hr-HR" sz="2000" dirty="0">
                <a:solidFill>
                  <a:schemeClr val="tx2">
                    <a:lumMod val="75000"/>
                    <a:lumOff val="25000"/>
                  </a:schemeClr>
                </a:solidFill>
                <a:latin typeface="Abadi" panose="020B0604020104020204" pitchFamily="34" charset="-18"/>
              </a:rPr>
              <a:t>Uravnotežen je između ulaganja u komunalnu i društvenu infrastrukturu, razvoja lokalnog gospodarstva, jačanja zajednice te održive mobilnosti i zaštite okoliša.</a:t>
            </a:r>
          </a:p>
          <a:p>
            <a:pPr marL="0" indent="0" algn="just">
              <a:buNone/>
            </a:pPr>
            <a:endParaRPr lang="hr-HR" sz="2000" dirty="0">
              <a:solidFill>
                <a:schemeClr val="tx2">
                  <a:lumMod val="75000"/>
                  <a:lumOff val="25000"/>
                </a:schemeClr>
              </a:solidFill>
              <a:latin typeface="Abadi" panose="020B0604020104020204" pitchFamily="34" charset="-18"/>
            </a:endParaRPr>
          </a:p>
          <a:p>
            <a:pPr marL="0" indent="0" algn="just">
              <a:buNone/>
            </a:pPr>
            <a:r>
              <a:rPr lang="hr-HR" sz="2000" dirty="0">
                <a:solidFill>
                  <a:schemeClr val="tx2">
                    <a:lumMod val="75000"/>
                    <a:lumOff val="25000"/>
                  </a:schemeClr>
                </a:solidFill>
                <a:latin typeface="Abadi" panose="020B0604020104020204" pitchFamily="34" charset="-18"/>
              </a:rPr>
              <a:t>Takva struktura proračuna osigurava jasan smjer razvoja Općine Matulji i odgovara na stvarne potrebe zajednice u razdoblju koje slijedi.</a:t>
            </a:r>
          </a:p>
          <a:p>
            <a:pPr marL="0" indent="0" algn="just">
              <a:buNone/>
            </a:pPr>
            <a:endParaRPr lang="hr-HR" sz="2000" dirty="0">
              <a:solidFill>
                <a:schemeClr val="tx2">
                  <a:lumMod val="75000"/>
                  <a:lumOff val="25000"/>
                </a:schemeClr>
              </a:solidFill>
              <a:latin typeface="Abadi" panose="020B0604020104020204" pitchFamily="34" charset="-18"/>
            </a:endParaRPr>
          </a:p>
          <a:p>
            <a:pPr marL="0" indent="0" algn="just">
              <a:buNone/>
            </a:pPr>
            <a:endParaRPr lang="hr-HR" sz="2000" dirty="0">
              <a:solidFill>
                <a:schemeClr val="tx2">
                  <a:lumMod val="75000"/>
                  <a:lumOff val="25000"/>
                </a:schemeClr>
              </a:solidFill>
              <a:latin typeface="Abadi" panose="020B0604020104020204" pitchFamily="34" charset="-18"/>
            </a:endParaRPr>
          </a:p>
          <a:p>
            <a:pPr marL="0" indent="0" algn="just">
              <a:buNone/>
            </a:pPr>
            <a:r>
              <a:rPr lang="hr-HR" sz="1500" dirty="0">
                <a:solidFill>
                  <a:schemeClr val="tx2">
                    <a:lumMod val="75000"/>
                    <a:lumOff val="25000"/>
                  </a:schemeClr>
                </a:solidFill>
                <a:latin typeface="Abadi" panose="020B0604020104020204" pitchFamily="34" charset="-18"/>
              </a:rPr>
              <a:t>								</a:t>
            </a:r>
          </a:p>
          <a:p>
            <a:pPr marL="0" indent="0" algn="just">
              <a:buNone/>
            </a:pPr>
            <a:r>
              <a:rPr lang="hr-HR" sz="1500" dirty="0">
                <a:solidFill>
                  <a:schemeClr val="tx2">
                    <a:lumMod val="75000"/>
                    <a:lumOff val="25000"/>
                  </a:schemeClr>
                </a:solidFill>
                <a:latin typeface="Abadi" panose="020B0604020104020204" pitchFamily="34" charset="-18"/>
              </a:rPr>
              <a:t>							</a:t>
            </a:r>
            <a:r>
              <a:rPr lang="hr-HR" sz="1500">
                <a:solidFill>
                  <a:schemeClr val="tx2">
                    <a:lumMod val="75000"/>
                    <a:lumOff val="25000"/>
                  </a:schemeClr>
                </a:solidFill>
                <a:latin typeface="Abadi" panose="020B0604020104020204" pitchFamily="34" charset="-18"/>
              </a:rPr>
              <a:t>	</a:t>
            </a:r>
            <a:endParaRPr lang="hr-HR" sz="2000" dirty="0">
              <a:solidFill>
                <a:schemeClr val="tx2">
                  <a:lumMod val="75000"/>
                  <a:lumOff val="25000"/>
                </a:schemeClr>
              </a:solidFill>
              <a:latin typeface="Abadi" panose="020B0604020104020204" pitchFamily="34" charset="-18"/>
            </a:endParaRPr>
          </a:p>
          <a:p>
            <a:pPr marL="0" indent="0" algn="just">
              <a:buNone/>
            </a:pPr>
            <a:endParaRPr lang="hr-HR" sz="2000" dirty="0">
              <a:solidFill>
                <a:schemeClr val="tx2">
                  <a:lumMod val="75000"/>
                  <a:lumOff val="25000"/>
                </a:schemeClr>
              </a:solidFill>
              <a:latin typeface="Abadi" panose="020B0604020104020204" pitchFamily="34" charset="-18"/>
            </a:endParaRPr>
          </a:p>
          <a:p>
            <a:pPr marL="0" indent="0">
              <a:buNone/>
            </a:pPr>
            <a:endParaRPr lang="hr-HR" dirty="0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A0DACD86-5322-789D-0AC8-155E3CD9A8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8502" y="500063"/>
            <a:ext cx="698373" cy="1028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63599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62" name="Rectangle 1061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4" name="Rectangle 1063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666617" y="-2666188"/>
            <a:ext cx="6858000" cy="12191233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6" name="Rectangle 1065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311" y="0"/>
            <a:ext cx="9070846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8" name="Rectangle 1067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649491" y="-1685840"/>
            <a:ext cx="4894564" cy="12193546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3FAF1BDD-07FA-C551-CE4A-0AD9DD5056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515" b="22215"/>
          <a:stretch>
            <a:fillRect/>
          </a:stretch>
        </p:blipFill>
        <p:spPr bwMode="auto">
          <a:xfrm>
            <a:off x="457200" y="457200"/>
            <a:ext cx="11277600" cy="594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7968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23282BE-46FB-2B82-CB90-B4FD1ED1F3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>
            <a:normAutofit/>
          </a:bodyPr>
          <a:lstStyle/>
          <a:p>
            <a:r>
              <a:rPr lang="hr-HR" sz="27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badi" panose="020B0604020104020204" pitchFamily="34" charset="-18"/>
              </a:rPr>
              <a:t>	 UVOD U PRORAČUN ZA 2026. GODINU</a:t>
            </a:r>
            <a:br>
              <a:rPr lang="hr-HR" sz="27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badi" panose="020B0604020104020204" pitchFamily="34" charset="-18"/>
              </a:rPr>
            </a:br>
            <a:endParaRPr lang="hr-HR" sz="2700" b="1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DFFE658-53D0-54E6-42B9-94B3766DDF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7688" y="1722851"/>
            <a:ext cx="10036112" cy="4351338"/>
          </a:xfrm>
        </p:spPr>
        <p:txBody>
          <a:bodyPr>
            <a:normAutofit/>
          </a:bodyPr>
          <a:lstStyle/>
          <a:p>
            <a:endParaRPr lang="hr-HR" sz="2200" dirty="0">
              <a:solidFill>
                <a:schemeClr val="tx2">
                  <a:lumMod val="75000"/>
                  <a:lumOff val="25000"/>
                </a:schemeClr>
              </a:solidFill>
              <a:latin typeface="Abadi" panose="020B0604020104020204" pitchFamily="34" charset="-18"/>
            </a:endParaRPr>
          </a:p>
          <a:p>
            <a:pPr marL="0" indent="0" algn="just">
              <a:buNone/>
            </a:pPr>
            <a:r>
              <a:rPr lang="hr-HR" sz="2000" dirty="0">
                <a:solidFill>
                  <a:schemeClr val="tx2">
                    <a:lumMod val="75000"/>
                    <a:lumOff val="25000"/>
                  </a:schemeClr>
                </a:solidFill>
                <a:latin typeface="Abadi" panose="020B0604020104020204" pitchFamily="34" charset="-18"/>
              </a:rPr>
              <a:t>Proračun za 2026. godinu, usmjeren je na razvoj općine Matulji kroz strateška ulaganja u komunalnu i društvenu infrastrukturu. Poseban naglasak stavljen je na nastavak provedbe kapitalnih projekata, izgradnju i modernizaciju komunalnih objekata, obnovu društvenih domova, ulaganja u objekte predškolskog odgoja, energetsku obnovu zgrada osnovnih škola i drugih objekata javne namjene te uređenje dječjih igrališta.</a:t>
            </a:r>
          </a:p>
          <a:p>
            <a:pPr marL="0" indent="0" algn="just">
              <a:buNone/>
            </a:pPr>
            <a:endParaRPr lang="hr-HR" sz="2000" dirty="0">
              <a:solidFill>
                <a:schemeClr val="tx2">
                  <a:lumMod val="75000"/>
                  <a:lumOff val="25000"/>
                </a:schemeClr>
              </a:solidFill>
              <a:latin typeface="Abadi" panose="020B0604020104020204" pitchFamily="34" charset="-18"/>
            </a:endParaRPr>
          </a:p>
          <a:p>
            <a:pPr marL="0" indent="0" algn="just">
              <a:buNone/>
            </a:pPr>
            <a:r>
              <a:rPr lang="hr-HR" sz="2000" dirty="0">
                <a:solidFill>
                  <a:schemeClr val="tx2">
                    <a:lumMod val="75000"/>
                    <a:lumOff val="25000"/>
                  </a:schemeClr>
                </a:solidFill>
                <a:latin typeface="Abadi" panose="020B0604020104020204" pitchFamily="34" charset="-18"/>
              </a:rPr>
              <a:t>Cilj proračuna jest očuvanje i unaprjeđenje društvenog standarda, uz korištenje EU fondova kao važnog razvojnog alata. Proračun potiče razvoj poduzetništva, obrtništva, poljoprivrede i turizma, kao što podupire događanja i manifestacije usmjerene na očuvanje kulturne i prirodne baštine Općine Matulji, čime se stvaraju preduvjeti za održiv gospodarski rast i podizanje kvalitete života.</a:t>
            </a:r>
          </a:p>
          <a:p>
            <a:pPr marL="0" indent="0">
              <a:buNone/>
            </a:pPr>
            <a:endParaRPr lang="hr-HR" dirty="0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8E6D6988-E961-91AC-43CB-CF7CDBA8C7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8502" y="500063"/>
            <a:ext cx="698373" cy="1028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79061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5E9D19-6C4A-F92D-4CC7-C564263BC6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C41F776-E030-0E6E-3F13-14A15DC4F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>
            <a:normAutofit/>
          </a:bodyPr>
          <a:lstStyle/>
          <a:p>
            <a:r>
              <a:rPr lang="hr-HR" sz="27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badi" panose="020B0604020104020204" pitchFamily="34" charset="-18"/>
              </a:rPr>
              <a:t>	 UVOD U PRORAČUN ZA 2026. GODINU</a:t>
            </a:r>
            <a:br>
              <a:rPr lang="hr-HR" sz="27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badi" panose="020B0604020104020204" pitchFamily="34" charset="-18"/>
              </a:rPr>
            </a:br>
            <a:endParaRPr lang="hr-HR" sz="2700" b="1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C3BADC49-E0BC-E7DE-77BA-089D720A62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8502" y="500063"/>
            <a:ext cx="698373" cy="1028426"/>
          </a:xfrm>
          <a:prstGeom prst="rect">
            <a:avLst/>
          </a:prstGeom>
        </p:spPr>
      </p:pic>
      <p:sp>
        <p:nvSpPr>
          <p:cNvPr id="7" name="Rezervirano mjesto sadržaja 2">
            <a:extLst>
              <a:ext uri="{FF2B5EF4-FFF2-40B4-BE49-F238E27FC236}">
                <a16:creationId xmlns:a16="http://schemas.microsoft.com/office/drawing/2014/main" id="{02A6DD09-CC71-5D90-57C8-36963EF347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6875" y="1173428"/>
            <a:ext cx="9686925" cy="403567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hr-HR" sz="2000" dirty="0">
              <a:solidFill>
                <a:schemeClr val="tx2">
                  <a:lumMod val="75000"/>
                  <a:lumOff val="25000"/>
                </a:schemeClr>
              </a:solidFill>
              <a:latin typeface="Abadi" panose="020B0604020104020204" pitchFamily="34" charset="-18"/>
            </a:endParaRPr>
          </a:p>
          <a:p>
            <a:pPr marL="0" indent="0">
              <a:buNone/>
            </a:pPr>
            <a:endParaRPr lang="hr-HR" sz="2000" dirty="0">
              <a:solidFill>
                <a:schemeClr val="tx2">
                  <a:lumMod val="75000"/>
                  <a:lumOff val="25000"/>
                </a:schemeClr>
              </a:solidFill>
              <a:latin typeface="Abadi" panose="020B0604020104020204" pitchFamily="34" charset="-18"/>
            </a:endParaRPr>
          </a:p>
          <a:p>
            <a:pPr marL="0" indent="0">
              <a:buNone/>
            </a:pPr>
            <a:endParaRPr lang="hr-HR" sz="2000" dirty="0">
              <a:solidFill>
                <a:schemeClr val="tx2">
                  <a:lumMod val="75000"/>
                  <a:lumOff val="25000"/>
                </a:schemeClr>
              </a:solidFill>
              <a:latin typeface="Abadi" panose="020B0604020104020204" pitchFamily="34" charset="-18"/>
            </a:endParaRPr>
          </a:p>
          <a:p>
            <a:pPr marL="0" indent="0" algn="just">
              <a:buNone/>
            </a:pPr>
            <a:r>
              <a:rPr lang="hr-HR" sz="2200" dirty="0">
                <a:solidFill>
                  <a:schemeClr val="tx2">
                    <a:lumMod val="75000"/>
                    <a:lumOff val="25000"/>
                  </a:schemeClr>
                </a:solidFill>
                <a:latin typeface="Abadi" panose="020B0604020104020204" pitchFamily="34" charset="-18"/>
              </a:rPr>
              <a:t>Istodobno, proračun prepoznaje važnost održive mobilnosti i zaštite okoliša te uključuje      ulaganja u ekološke projekte, uključujući izgradnju električnih punionica za automobile.</a:t>
            </a:r>
          </a:p>
          <a:p>
            <a:pPr marL="0" indent="0" algn="just">
              <a:buNone/>
            </a:pPr>
            <a:endParaRPr lang="hr-HR" sz="2200" dirty="0">
              <a:solidFill>
                <a:schemeClr val="tx2">
                  <a:lumMod val="75000"/>
                  <a:lumOff val="25000"/>
                </a:schemeClr>
              </a:solidFill>
              <a:latin typeface="Abadi" panose="020B0604020104020204" pitchFamily="34" charset="-18"/>
            </a:endParaRPr>
          </a:p>
          <a:p>
            <a:pPr marL="0" indent="0" algn="just">
              <a:buNone/>
            </a:pPr>
            <a:r>
              <a:rPr lang="hr-HR" sz="2200" dirty="0">
                <a:solidFill>
                  <a:schemeClr val="tx2">
                    <a:lumMod val="75000"/>
                    <a:lumOff val="25000"/>
                  </a:schemeClr>
                </a:solidFill>
                <a:latin typeface="Abadi" panose="020B0604020104020204" pitchFamily="34" charset="-18"/>
              </a:rPr>
              <a:t>Dokument je usmjeren i na jačanje organizacija civilnog društva i uloge mjesnih odbora       kao ključnih nositelja razvoja i poveznice s građanima. Kroz takav pristup potiče se aktivno uključivanje zajednice i ravnomjeran razvoj svih dijelova općine.</a:t>
            </a:r>
          </a:p>
          <a:p>
            <a:pPr marL="0" indent="0" algn="just">
              <a:buNone/>
            </a:pPr>
            <a:endParaRPr lang="hr-HR" sz="2200" dirty="0">
              <a:solidFill>
                <a:schemeClr val="tx2">
                  <a:lumMod val="75000"/>
                  <a:lumOff val="25000"/>
                </a:schemeClr>
              </a:solidFill>
              <a:latin typeface="Abadi" panose="020B0604020104020204" pitchFamily="34" charset="-18"/>
            </a:endParaRPr>
          </a:p>
          <a:p>
            <a:pPr marL="0" indent="0" algn="just">
              <a:buNone/>
            </a:pPr>
            <a:r>
              <a:rPr lang="hr-HR" sz="22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badi" panose="020B0604020104020204" pitchFamily="34" charset="-18"/>
              </a:rPr>
              <a:t>Predloženi dokument obuhvaća sve ključne razvojne prioritete Općine, uzimajući u obzir potrebe stanovnika te stvarajući </a:t>
            </a:r>
            <a:r>
              <a:rPr lang="hr-HR" sz="20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badi" panose="020B0604020104020204" pitchFamily="34" charset="-18"/>
              </a:rPr>
              <a:t>preduvjete za stabilan razvoj.</a:t>
            </a:r>
          </a:p>
        </p:txBody>
      </p:sp>
    </p:spTree>
    <p:extLst>
      <p:ext uri="{BB962C8B-B14F-4D97-AF65-F5344CB8AC3E}">
        <p14:creationId xmlns:p14="http://schemas.microsoft.com/office/powerpoint/2010/main" val="29073929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859A90-5850-BE7A-E867-3DC31456A1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17452CE-8A8E-CAB8-E0F1-C726B8A93C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>
            <a:normAutofit/>
          </a:bodyPr>
          <a:lstStyle/>
          <a:p>
            <a:r>
              <a:rPr lang="hr-HR" sz="27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badi" panose="020B0604020104020204" pitchFamily="34" charset="-18"/>
              </a:rPr>
              <a:t>	 </a:t>
            </a:r>
            <a:r>
              <a:rPr lang="pl-PL" sz="2800" b="1" cap="all" dirty="0">
                <a:solidFill>
                  <a:schemeClr val="tx2">
                    <a:lumMod val="75000"/>
                    <a:lumOff val="25000"/>
                  </a:schemeClr>
                </a:solidFill>
                <a:latin typeface="Abadi" panose="020B0604020104020204" pitchFamily="34" charset="-18"/>
              </a:rPr>
              <a:t>ProRAČUN općine matulji ZA 2026. godinu </a:t>
            </a:r>
            <a:br>
              <a:rPr lang="hr-HR" sz="27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badi" panose="020B0604020104020204" pitchFamily="34" charset="-18"/>
              </a:rPr>
            </a:br>
            <a:endParaRPr lang="hr-HR" sz="2700" b="1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98B8D43B-A56A-7E21-674C-26F57F029B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8502" y="500063"/>
            <a:ext cx="698373" cy="1028426"/>
          </a:xfrm>
          <a:prstGeom prst="rect">
            <a:avLst/>
          </a:prstGeom>
        </p:spPr>
      </p:pic>
      <p:sp>
        <p:nvSpPr>
          <p:cNvPr id="7" name="Rezervirano mjesto sadržaja 2">
            <a:extLst>
              <a:ext uri="{FF2B5EF4-FFF2-40B4-BE49-F238E27FC236}">
                <a16:creationId xmlns:a16="http://schemas.microsoft.com/office/drawing/2014/main" id="{2B69DB92-D6F1-6A36-7397-B5CD01534F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6875" y="1528489"/>
            <a:ext cx="9686925" cy="403567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r-HR" sz="2000" dirty="0">
              <a:solidFill>
                <a:schemeClr val="tx2">
                  <a:lumMod val="75000"/>
                  <a:lumOff val="25000"/>
                </a:schemeClr>
              </a:solidFill>
              <a:latin typeface="Abadi" panose="020B0604020104020204" pitchFamily="34" charset="-18"/>
            </a:endParaRPr>
          </a:p>
          <a:p>
            <a:pPr marL="0" indent="0">
              <a:buNone/>
            </a:pPr>
            <a:endParaRPr lang="hr-HR" sz="2000" dirty="0">
              <a:solidFill>
                <a:schemeClr val="tx2">
                  <a:lumMod val="75000"/>
                  <a:lumOff val="25000"/>
                </a:schemeClr>
              </a:solidFill>
              <a:latin typeface="Abadi" panose="020B0604020104020204" pitchFamily="34" charset="-18"/>
            </a:endParaRPr>
          </a:p>
          <a:p>
            <a:pPr marL="0" indent="0">
              <a:buNone/>
            </a:pPr>
            <a:endParaRPr lang="hr-HR" sz="2000" dirty="0">
              <a:solidFill>
                <a:schemeClr val="tx2">
                  <a:lumMod val="75000"/>
                  <a:lumOff val="25000"/>
                </a:schemeClr>
              </a:solidFill>
              <a:latin typeface="Abadi" panose="020B0604020104020204" pitchFamily="34" charset="-18"/>
            </a:endParaRPr>
          </a:p>
        </p:txBody>
      </p:sp>
      <p:sp>
        <p:nvSpPr>
          <p:cNvPr id="5" name="TekstniOkvir 4">
            <a:extLst>
              <a:ext uri="{FF2B5EF4-FFF2-40B4-BE49-F238E27FC236}">
                <a16:creationId xmlns:a16="http://schemas.microsoft.com/office/drawing/2014/main" id="{3CF85116-0129-CD76-0919-25076698C803}"/>
              </a:ext>
            </a:extLst>
          </p:cNvPr>
          <p:cNvSpPr txBox="1"/>
          <p:nvPr/>
        </p:nvSpPr>
        <p:spPr>
          <a:xfrm>
            <a:off x="1666875" y="2167557"/>
            <a:ext cx="9189720" cy="26468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hr-HR" sz="22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badi" panose="020B0604020104020204" pitchFamily="34" charset="-18"/>
              </a:rPr>
              <a:t>Proračun Općine Matulji za 2026. godinu iznosi 25.085.856,00 EUR.</a:t>
            </a:r>
          </a:p>
          <a:p>
            <a:pPr algn="just">
              <a:buNone/>
            </a:pPr>
            <a:endParaRPr lang="hr-HR" b="1" dirty="0">
              <a:solidFill>
                <a:schemeClr val="tx2">
                  <a:lumMod val="75000"/>
                  <a:lumOff val="25000"/>
                </a:schemeClr>
              </a:solidFill>
              <a:latin typeface="Abadi" panose="020B0604020104020204" pitchFamily="34" charset="-18"/>
            </a:endParaRPr>
          </a:p>
          <a:p>
            <a:pPr algn="just">
              <a:buNone/>
            </a:pPr>
            <a:endParaRPr lang="hr-HR" dirty="0">
              <a:solidFill>
                <a:schemeClr val="tx2">
                  <a:lumMod val="75000"/>
                  <a:lumOff val="25000"/>
                </a:schemeClr>
              </a:solidFill>
              <a:latin typeface="Abadi" panose="020B0604020104020204" pitchFamily="34" charset="-18"/>
            </a:endParaRPr>
          </a:p>
          <a:p>
            <a:pPr algn="just">
              <a:buNone/>
            </a:pPr>
            <a:r>
              <a:rPr lang="hr-HR" dirty="0">
                <a:solidFill>
                  <a:schemeClr val="tx2">
                    <a:lumMod val="75000"/>
                    <a:lumOff val="25000"/>
                  </a:schemeClr>
                </a:solidFill>
                <a:latin typeface="Abadi" panose="020B0604020104020204" pitchFamily="34" charset="-18"/>
              </a:rPr>
              <a:t>Projekcija proračuna za 2027. godinu iznosi 15.377.131,00 EUR, dok projekcija za 2028. godinu iznosi 15.322.381,00 EUR.</a:t>
            </a:r>
          </a:p>
          <a:p>
            <a:pPr algn="just">
              <a:buNone/>
            </a:pPr>
            <a:endParaRPr lang="hr-HR" dirty="0">
              <a:solidFill>
                <a:schemeClr val="tx2">
                  <a:lumMod val="75000"/>
                  <a:lumOff val="25000"/>
                </a:schemeClr>
              </a:solidFill>
              <a:latin typeface="Abadi" panose="020B0604020104020204" pitchFamily="34" charset="-18"/>
            </a:endParaRPr>
          </a:p>
          <a:p>
            <a:pPr algn="just"/>
            <a:r>
              <a:rPr lang="hr-HR" dirty="0">
                <a:solidFill>
                  <a:schemeClr val="tx2">
                    <a:lumMod val="75000"/>
                    <a:lumOff val="25000"/>
                  </a:schemeClr>
                </a:solidFill>
                <a:latin typeface="Abadi" panose="020B0604020104020204" pitchFamily="34" charset="-18"/>
              </a:rPr>
              <a:t>Proračun uključuje financijski plan proračunskog korisnika Dječji vrtić Matulji kao i planove Mjesnih odbora.</a:t>
            </a:r>
          </a:p>
          <a:p>
            <a:pPr algn="just">
              <a:buNone/>
            </a:pPr>
            <a:endParaRPr lang="hr-HR" dirty="0">
              <a:solidFill>
                <a:schemeClr val="tx2">
                  <a:lumMod val="75000"/>
                  <a:lumOff val="25000"/>
                </a:schemeClr>
              </a:solidFill>
              <a:latin typeface="Abadi" panose="020B0604020104020204" pitchFamily="34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15637455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3D6826-403B-83E7-B1CB-6DDA48DB87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0A9A6A8-DA2F-B3DC-8568-0808B16819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590" y="500063"/>
            <a:ext cx="10515600" cy="1325563"/>
          </a:xfrm>
        </p:spPr>
        <p:txBody>
          <a:bodyPr>
            <a:normAutofit/>
          </a:bodyPr>
          <a:lstStyle/>
          <a:p>
            <a:r>
              <a:rPr lang="hr-HR" sz="27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badi" panose="020B0604020104020204" pitchFamily="34" charset="-18"/>
              </a:rPr>
              <a:t>	</a:t>
            </a:r>
            <a:r>
              <a:rPr lang="hr-HR" sz="2700" b="1" dirty="0">
                <a:solidFill>
                  <a:prstClr val="black"/>
                </a:solidFill>
                <a:latin typeface="Abadi" panose="020B0604020104020204" pitchFamily="34" charset="-18"/>
                <a:cs typeface="Calibri" panose="020F0502020204030204" pitchFamily="34" charset="0"/>
              </a:rPr>
              <a:t> </a:t>
            </a:r>
            <a:r>
              <a:rPr lang="hr-HR" sz="27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badi" panose="020B0604020104020204" pitchFamily="34" charset="-18"/>
              </a:rPr>
              <a:t>PRIHODI I PRIMICI PRORAČUNA OPĆINE MATULJI</a:t>
            </a:r>
            <a:br>
              <a:rPr lang="hr-HR" sz="27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badi" panose="020B0604020104020204" pitchFamily="34" charset="-18"/>
              </a:rPr>
            </a:br>
            <a:r>
              <a:rPr lang="hr-HR" sz="27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badi" panose="020B0604020104020204" pitchFamily="34" charset="-18"/>
              </a:rPr>
              <a:t> 	 ZA 2026. GODINU I PROJEKCIJA ZA 2027. I 2028. GODINU</a:t>
            </a:r>
            <a:br>
              <a:rPr lang="hr-HR" sz="27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badi" panose="020B0604020104020204" pitchFamily="34" charset="-18"/>
              </a:rPr>
            </a:br>
            <a:endParaRPr lang="hr-HR" sz="2700" b="1" dirty="0">
              <a:solidFill>
                <a:schemeClr val="tx2">
                  <a:lumMod val="75000"/>
                  <a:lumOff val="25000"/>
                </a:schemeClr>
              </a:solidFill>
              <a:latin typeface="Abadi" panose="020B0604020104020204" pitchFamily="34" charset="-18"/>
            </a:endParaRP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46E48690-8F32-9AB6-B509-2B6AE4B65D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590" y="500063"/>
            <a:ext cx="698373" cy="1028426"/>
          </a:xfrm>
          <a:prstGeom prst="rect">
            <a:avLst/>
          </a:prstGeom>
        </p:spPr>
      </p:pic>
      <p:sp>
        <p:nvSpPr>
          <p:cNvPr id="10" name="TekstniOkvir 9">
            <a:extLst>
              <a:ext uri="{FF2B5EF4-FFF2-40B4-BE49-F238E27FC236}">
                <a16:creationId xmlns:a16="http://schemas.microsoft.com/office/drawing/2014/main" id="{69FB2EB5-7DD6-E88F-41E6-92E2C1EE7A9E}"/>
              </a:ext>
            </a:extLst>
          </p:cNvPr>
          <p:cNvSpPr txBox="1"/>
          <p:nvPr/>
        </p:nvSpPr>
        <p:spPr>
          <a:xfrm>
            <a:off x="2231136" y="601675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hr-HR" dirty="0"/>
          </a:p>
        </p:txBody>
      </p:sp>
      <p:sp>
        <p:nvSpPr>
          <p:cNvPr id="11" name="TekstniOkvir 10">
            <a:extLst>
              <a:ext uri="{FF2B5EF4-FFF2-40B4-BE49-F238E27FC236}">
                <a16:creationId xmlns:a16="http://schemas.microsoft.com/office/drawing/2014/main" id="{F37AA72D-B654-D43F-1EE9-F0478A5FADA2}"/>
              </a:ext>
            </a:extLst>
          </p:cNvPr>
          <p:cNvSpPr txBox="1"/>
          <p:nvPr/>
        </p:nvSpPr>
        <p:spPr>
          <a:xfrm>
            <a:off x="8138161" y="2459736"/>
            <a:ext cx="3683052" cy="2446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700" dirty="0">
                <a:solidFill>
                  <a:schemeClr val="tx2">
                    <a:lumMod val="75000"/>
                    <a:lumOff val="25000"/>
                  </a:schemeClr>
                </a:solidFill>
                <a:latin typeface="Abadi" panose="020B0604020104020204" pitchFamily="34" charset="-18"/>
              </a:rPr>
              <a:t>Gledajući strukturu planiranih prihoda i primitaka u odnosu na ukupan proračun za 2026. godinu, najveći udio čine prihodi poslovanja (70 %). </a:t>
            </a:r>
          </a:p>
          <a:p>
            <a:endParaRPr lang="hr-HR" sz="1700" dirty="0">
              <a:solidFill>
                <a:schemeClr val="tx2">
                  <a:lumMod val="75000"/>
                  <a:lumOff val="25000"/>
                </a:schemeClr>
              </a:solidFill>
              <a:latin typeface="Abadi" panose="020B0604020104020204" pitchFamily="34" charset="-18"/>
            </a:endParaRPr>
          </a:p>
          <a:p>
            <a:r>
              <a:rPr lang="hr-HR" sz="1700" dirty="0">
                <a:solidFill>
                  <a:schemeClr val="tx2">
                    <a:lumMod val="75000"/>
                    <a:lumOff val="25000"/>
                  </a:schemeClr>
                </a:solidFill>
                <a:latin typeface="Abadi" panose="020B0604020104020204" pitchFamily="34" charset="-18"/>
              </a:rPr>
              <a:t>Slijede primici od financijske imovine i zaduživanja, raspoloživa sredstva iz prethodnih godina te prihodi od prodaje nefinancijske imovine.</a:t>
            </a:r>
          </a:p>
        </p:txBody>
      </p:sp>
      <p:pic>
        <p:nvPicPr>
          <p:cNvPr id="7" name="Rezervirano mjesto sadržaja 6">
            <a:extLst>
              <a:ext uri="{FF2B5EF4-FFF2-40B4-BE49-F238E27FC236}">
                <a16:creationId xmlns:a16="http://schemas.microsoft.com/office/drawing/2014/main" id="{5C0EF9F2-39C4-F0A3-AB13-CF84D3C960A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14344" y="2183907"/>
            <a:ext cx="7490975" cy="3736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16234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7269F4-884E-3810-1B5D-3005BEDFFF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7F44E0A-040A-E946-BBFE-6B551E3D3A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590" y="500063"/>
            <a:ext cx="10515600" cy="1325563"/>
          </a:xfrm>
        </p:spPr>
        <p:txBody>
          <a:bodyPr>
            <a:normAutofit/>
          </a:bodyPr>
          <a:lstStyle/>
          <a:p>
            <a:r>
              <a:rPr lang="hr-HR" sz="27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badi" panose="020B0604020104020204" pitchFamily="34" charset="-18"/>
              </a:rPr>
              <a:t>	RASHODI I IZDACI PRORAČUNA OPĆINE MATULJI ZA 2026.     	GODINU I PROJEKCIJA ZA 2027. I 2028. GODINU </a:t>
            </a:r>
            <a:br>
              <a:rPr lang="hr-HR" sz="27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badi" panose="020B0604020104020204" pitchFamily="34" charset="-18"/>
              </a:rPr>
            </a:br>
            <a:endParaRPr lang="hr-HR" sz="2700" b="1" dirty="0">
              <a:solidFill>
                <a:schemeClr val="tx2">
                  <a:lumMod val="75000"/>
                  <a:lumOff val="25000"/>
                </a:schemeClr>
              </a:solidFill>
              <a:latin typeface="Abadi" panose="020B0604020104020204" pitchFamily="34" charset="-18"/>
            </a:endParaRP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E9EC38F1-21AC-08D6-437E-3D3D09EFDD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590" y="500063"/>
            <a:ext cx="698373" cy="1028426"/>
          </a:xfrm>
          <a:prstGeom prst="rect">
            <a:avLst/>
          </a:prstGeom>
        </p:spPr>
      </p:pic>
      <p:sp>
        <p:nvSpPr>
          <p:cNvPr id="10" name="TekstniOkvir 9">
            <a:extLst>
              <a:ext uri="{FF2B5EF4-FFF2-40B4-BE49-F238E27FC236}">
                <a16:creationId xmlns:a16="http://schemas.microsoft.com/office/drawing/2014/main" id="{E033CE74-D355-76F7-CD3E-EA2A2A8D8D48}"/>
              </a:ext>
            </a:extLst>
          </p:cNvPr>
          <p:cNvSpPr txBox="1"/>
          <p:nvPr/>
        </p:nvSpPr>
        <p:spPr>
          <a:xfrm>
            <a:off x="2231136" y="601675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hr-HR" dirty="0"/>
          </a:p>
        </p:txBody>
      </p:sp>
      <p:sp>
        <p:nvSpPr>
          <p:cNvPr id="11" name="TekstniOkvir 10">
            <a:extLst>
              <a:ext uri="{FF2B5EF4-FFF2-40B4-BE49-F238E27FC236}">
                <a16:creationId xmlns:a16="http://schemas.microsoft.com/office/drawing/2014/main" id="{8A6E6D79-CA2A-628B-B413-BFC9B9E69604}"/>
              </a:ext>
            </a:extLst>
          </p:cNvPr>
          <p:cNvSpPr txBox="1"/>
          <p:nvPr/>
        </p:nvSpPr>
        <p:spPr>
          <a:xfrm>
            <a:off x="8138161" y="2459736"/>
            <a:ext cx="3683052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hr-HR" sz="1700" dirty="0">
                <a:solidFill>
                  <a:schemeClr val="tx2">
                    <a:lumMod val="75000"/>
                    <a:lumOff val="25000"/>
                  </a:schemeClr>
                </a:solidFill>
                <a:latin typeface="Abadi" panose="020B0604020104020204" pitchFamily="34" charset="-18"/>
              </a:rPr>
              <a:t>Gledajući strukturu planiranih rashoda u odnosu na ukupan proračun za 2026. godinu, najveći udio čine rashodi poslovanja s 53 %, dok rashodi za nabavu dugotrajne imovine sudjeluju s 45 %. </a:t>
            </a:r>
          </a:p>
          <a:p>
            <a:pPr algn="just"/>
            <a:endParaRPr lang="hr-HR" sz="1700" dirty="0">
              <a:solidFill>
                <a:schemeClr val="tx2">
                  <a:lumMod val="75000"/>
                  <a:lumOff val="25000"/>
                </a:schemeClr>
              </a:solidFill>
              <a:latin typeface="Abadi" panose="020B0604020104020204" pitchFamily="34" charset="-18"/>
            </a:endParaRPr>
          </a:p>
          <a:p>
            <a:r>
              <a:rPr lang="hr-HR" sz="1700" dirty="0">
                <a:solidFill>
                  <a:schemeClr val="tx2">
                    <a:lumMod val="75000"/>
                    <a:lumOff val="25000"/>
                  </a:schemeClr>
                </a:solidFill>
                <a:latin typeface="Abadi" panose="020B0604020104020204" pitchFamily="34" charset="-18"/>
              </a:rPr>
              <a:t>Preostalih 1,4 % odnosi se na izdatke za financijsku imovinu i otplate zajmova.</a:t>
            </a:r>
          </a:p>
        </p:txBody>
      </p:sp>
      <p:pic>
        <p:nvPicPr>
          <p:cNvPr id="8" name="Rezervirano mjesto sadržaja 7">
            <a:extLst>
              <a:ext uri="{FF2B5EF4-FFF2-40B4-BE49-F238E27FC236}">
                <a16:creationId xmlns:a16="http://schemas.microsoft.com/office/drawing/2014/main" id="{F4324E6C-C704-AAF3-AF20-CF77CF880FB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33621" y="2157274"/>
            <a:ext cx="7228251" cy="3760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95863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CA10DF-617D-14E3-AA41-3113BADCB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6C9E85B-19E0-1E1B-9B28-70DE99D424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590" y="500063"/>
            <a:ext cx="10515600" cy="1325563"/>
          </a:xfrm>
        </p:spPr>
        <p:txBody>
          <a:bodyPr>
            <a:normAutofit/>
          </a:bodyPr>
          <a:lstStyle/>
          <a:p>
            <a:r>
              <a:rPr lang="hr-HR" sz="27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badi" panose="020B0604020104020204" pitchFamily="34" charset="-18"/>
              </a:rPr>
              <a:t>	PRORAČUN NA RAZINI RAZDJELA</a:t>
            </a:r>
            <a:br>
              <a:rPr lang="hr-HR" sz="2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hr-HR" sz="27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badi" panose="020B0604020104020204" pitchFamily="34" charset="-18"/>
              </a:rPr>
            </a:br>
            <a:endParaRPr lang="hr-HR" sz="2700" b="1" dirty="0">
              <a:solidFill>
                <a:schemeClr val="tx2">
                  <a:lumMod val="75000"/>
                  <a:lumOff val="25000"/>
                </a:schemeClr>
              </a:solidFill>
              <a:latin typeface="Abadi" panose="020B0604020104020204" pitchFamily="34" charset="-18"/>
            </a:endParaRP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4A934EF3-B7DE-0326-D498-427F9F1676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590" y="500063"/>
            <a:ext cx="698373" cy="1028426"/>
          </a:xfrm>
          <a:prstGeom prst="rect">
            <a:avLst/>
          </a:prstGeom>
        </p:spPr>
      </p:pic>
      <p:sp>
        <p:nvSpPr>
          <p:cNvPr id="10" name="TekstniOkvir 9">
            <a:extLst>
              <a:ext uri="{FF2B5EF4-FFF2-40B4-BE49-F238E27FC236}">
                <a16:creationId xmlns:a16="http://schemas.microsoft.com/office/drawing/2014/main" id="{D685230B-A883-BC2F-6CBD-11ED4C56CC59}"/>
              </a:ext>
            </a:extLst>
          </p:cNvPr>
          <p:cNvSpPr txBox="1"/>
          <p:nvPr/>
        </p:nvSpPr>
        <p:spPr>
          <a:xfrm>
            <a:off x="2231136" y="601675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hr-HR" dirty="0"/>
          </a:p>
        </p:txBody>
      </p:sp>
      <p:graphicFrame>
        <p:nvGraphicFramePr>
          <p:cNvPr id="7" name="Rezervirano mjesto sadržaja 6">
            <a:extLst>
              <a:ext uri="{FF2B5EF4-FFF2-40B4-BE49-F238E27FC236}">
                <a16:creationId xmlns:a16="http://schemas.microsoft.com/office/drawing/2014/main" id="{E6972BB6-2210-2B1A-156E-B431A426F05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295351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198830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5B73DA-043B-75BF-BFAC-100022E2A9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8CE7373-6D2A-79C9-5E8C-74478BB987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6383" y="183314"/>
            <a:ext cx="10906749" cy="896456"/>
          </a:xfrm>
        </p:spPr>
        <p:txBody>
          <a:bodyPr>
            <a:normAutofit fontScale="90000"/>
          </a:bodyPr>
          <a:lstStyle/>
          <a:p>
            <a:r>
              <a:rPr lang="hr-HR" sz="27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badi" panose="020B0604020104020204" pitchFamily="34" charset="-18"/>
              </a:rPr>
              <a:t>	 </a:t>
            </a:r>
            <a:br>
              <a:rPr lang="hr-HR" sz="27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badi" panose="020B0604020104020204" pitchFamily="34" charset="-18"/>
              </a:rPr>
            </a:br>
            <a:r>
              <a:rPr lang="hr-HR" sz="27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badi" panose="020B0604020104020204" pitchFamily="34" charset="-18"/>
              </a:rPr>
              <a:t>	</a:t>
            </a:r>
            <a:br>
              <a:rPr lang="hr-HR" sz="27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badi" panose="020B0604020104020204" pitchFamily="34" charset="-18"/>
              </a:rPr>
            </a:br>
            <a:r>
              <a:rPr lang="hr-HR" sz="27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badi" panose="020B0604020104020204" pitchFamily="34" charset="-18"/>
              </a:rPr>
              <a:t>	PRORAČUN ZA 2026. GODINU – RASHODI I IZDACI PO PROGRAMIMA</a:t>
            </a:r>
            <a:br>
              <a:rPr lang="hr-HR" sz="2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hr-HR" sz="27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badi" panose="020B0604020104020204" pitchFamily="34" charset="-18"/>
              </a:rPr>
            </a:br>
            <a:endParaRPr lang="hr-HR" sz="2700" b="1" dirty="0">
              <a:solidFill>
                <a:schemeClr val="tx2">
                  <a:lumMod val="75000"/>
                  <a:lumOff val="25000"/>
                </a:schemeClr>
              </a:solidFill>
              <a:latin typeface="Abadi" panose="020B0604020104020204" pitchFamily="34" charset="-18"/>
            </a:endParaRP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6F2A443C-1173-DA7D-0C18-5DBE091673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0388" y="183313"/>
            <a:ext cx="698373" cy="1028426"/>
          </a:xfrm>
          <a:prstGeom prst="rect">
            <a:avLst/>
          </a:prstGeom>
        </p:spPr>
      </p:pic>
      <p:pic>
        <p:nvPicPr>
          <p:cNvPr id="6" name="chart">
            <a:extLst>
              <a:ext uri="{FF2B5EF4-FFF2-40B4-BE49-F238E27FC236}">
                <a16:creationId xmlns:a16="http://schemas.microsoft.com/office/drawing/2014/main" id="{3B9ACDF0-10EC-A9E8-B268-66F97D3A948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729575" y="1290029"/>
            <a:ext cx="7684851" cy="4916218"/>
          </a:xfrm>
          <a:prstGeom prst="rect">
            <a:avLst/>
          </a:prstGeom>
        </p:spPr>
      </p:pic>
      <p:sp>
        <p:nvSpPr>
          <p:cNvPr id="8" name="TekstniOkvir 7">
            <a:extLst>
              <a:ext uri="{FF2B5EF4-FFF2-40B4-BE49-F238E27FC236}">
                <a16:creationId xmlns:a16="http://schemas.microsoft.com/office/drawing/2014/main" id="{9C1A7DFE-443E-58A6-3263-EC2C16753898}"/>
              </a:ext>
            </a:extLst>
          </p:cNvPr>
          <p:cNvSpPr txBox="1"/>
          <p:nvPr/>
        </p:nvSpPr>
        <p:spPr>
          <a:xfrm>
            <a:off x="8646058" y="2521059"/>
            <a:ext cx="328005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hr-HR" sz="1500" dirty="0">
                <a:solidFill>
                  <a:schemeClr val="tx2">
                    <a:lumMod val="75000"/>
                    <a:lumOff val="25000"/>
                  </a:schemeClr>
                </a:solidFill>
                <a:latin typeface="Abadi" panose="020B0604020104020204" pitchFamily="34" charset="-18"/>
              </a:rPr>
              <a:t>Najveći dio proračuna za 2026. godinu usmjeren je na:</a:t>
            </a:r>
          </a:p>
          <a:p>
            <a:pPr algn="just"/>
            <a:endParaRPr lang="hr-HR" sz="1500" dirty="0">
              <a:solidFill>
                <a:schemeClr val="tx2">
                  <a:lumMod val="75000"/>
                  <a:lumOff val="25000"/>
                </a:schemeClr>
              </a:solidFill>
              <a:latin typeface="Abadi" panose="020B0604020104020204" pitchFamily="34" charset="-1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500" dirty="0">
                <a:solidFill>
                  <a:schemeClr val="tx2">
                    <a:lumMod val="75000"/>
                    <a:lumOff val="25000"/>
                  </a:schemeClr>
                </a:solidFill>
                <a:latin typeface="Abadi" panose="020B0604020104020204" pitchFamily="34" charset="-18"/>
              </a:rPr>
              <a:t>društvene djelatnosti, predvođene izdvajanjima za predškolski odgoj (31,4 %)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sz="1500" dirty="0">
              <a:solidFill>
                <a:schemeClr val="tx2">
                  <a:lumMod val="75000"/>
                  <a:lumOff val="25000"/>
                </a:schemeClr>
              </a:solidFill>
              <a:latin typeface="Abadi" panose="020B0604020104020204" pitchFamily="34" charset="-1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500" dirty="0">
                <a:solidFill>
                  <a:schemeClr val="tx2">
                    <a:lumMod val="75000"/>
                    <a:lumOff val="25000"/>
                  </a:schemeClr>
                </a:solidFill>
                <a:latin typeface="Abadi" panose="020B0604020104020204" pitchFamily="34" charset="-18"/>
              </a:rPr>
              <a:t>upravljanje imovinom  i društvenu infrastrukturu (22,35 %)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sz="1500" dirty="0">
              <a:solidFill>
                <a:schemeClr val="tx2">
                  <a:lumMod val="75000"/>
                  <a:lumOff val="25000"/>
                </a:schemeClr>
              </a:solidFill>
              <a:latin typeface="Abadi" panose="020B0604020104020204" pitchFamily="34" charset="-1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500" dirty="0">
                <a:solidFill>
                  <a:schemeClr val="tx2">
                    <a:lumMod val="75000"/>
                    <a:lumOff val="25000"/>
                  </a:schemeClr>
                </a:solidFill>
                <a:latin typeface="Abadi" panose="020B0604020104020204" pitchFamily="34" charset="-18"/>
              </a:rPr>
              <a:t>komunalni sustav i javnu infrastrukturu (17,48 %).</a:t>
            </a:r>
          </a:p>
        </p:txBody>
      </p:sp>
    </p:spTree>
    <p:extLst>
      <p:ext uri="{BB962C8B-B14F-4D97-AF65-F5344CB8AC3E}">
        <p14:creationId xmlns:p14="http://schemas.microsoft.com/office/powerpoint/2010/main" val="173807248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Office 2007 - 2010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 2007 - 2010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 2007 - 2010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226</TotalTime>
  <Words>597</Words>
  <Application>Microsoft Office PowerPoint</Application>
  <PresentationFormat>Široki zaslon</PresentationFormat>
  <Paragraphs>64</Paragraphs>
  <Slides>10</Slides>
  <Notes>1</Notes>
  <HiddenSlides>0</HiddenSlides>
  <MMClips>0</MMClips>
  <ScaleCrop>false</ScaleCrop>
  <HeadingPairs>
    <vt:vector size="6" baseType="variant">
      <vt:variant>
        <vt:lpstr>Korišteni fontovi</vt:lpstr>
      </vt:variant>
      <vt:variant>
        <vt:i4>5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10</vt:i4>
      </vt:variant>
    </vt:vector>
  </HeadingPairs>
  <TitlesOfParts>
    <vt:vector size="16" baseType="lpstr">
      <vt:lpstr>Abadi</vt:lpstr>
      <vt:lpstr>Aptos</vt:lpstr>
      <vt:lpstr>Aptos Display</vt:lpstr>
      <vt:lpstr>Arial</vt:lpstr>
      <vt:lpstr>Calibri</vt:lpstr>
      <vt:lpstr>Tema sustava Office</vt:lpstr>
      <vt:lpstr>   ProRAČUN općine matulji ZA 2026. godinu PROJEKCIJE 2027. - 2028.        </vt:lpstr>
      <vt:lpstr>PowerPoint prezentacija</vt:lpstr>
      <vt:lpstr>  UVOD U PRORAČUN ZA 2026. GODINU </vt:lpstr>
      <vt:lpstr>  UVOD U PRORAČUN ZA 2026. GODINU </vt:lpstr>
      <vt:lpstr>  ProRAČUN općine matulji ZA 2026. godinu  </vt:lpstr>
      <vt:lpstr>  PRIHODI I PRIMICI PRORAČUNA OPĆINE MATULJI    ZA 2026. GODINU I PROJEKCIJA ZA 2027. I 2028. GODINU </vt:lpstr>
      <vt:lpstr> RASHODI I IZDACI PRORAČUNA OPĆINE MATULJI ZA 2026.      GODINU I PROJEKCIJA ZA 2027. I 2028. GODINU  </vt:lpstr>
      <vt:lpstr> PRORAČUN NA RAZINI RAZDJELA  </vt:lpstr>
      <vt:lpstr>      PRORAČUN ZA 2026. GODINU – RASHODI I IZDACI PO PROGRAMIMA  </vt:lpstr>
      <vt:lpstr>  ZAKLJUČAK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Neli Nežić</dc:creator>
  <cp:lastModifiedBy>Elena Grgurić</cp:lastModifiedBy>
  <cp:revision>19</cp:revision>
  <cp:lastPrinted>2025-12-22T11:13:45Z</cp:lastPrinted>
  <dcterms:created xsi:type="dcterms:W3CDTF">2025-12-22T08:36:09Z</dcterms:created>
  <dcterms:modified xsi:type="dcterms:W3CDTF">2026-03-29T12:18:23Z</dcterms:modified>
</cp:coreProperties>
</file>