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  <p:sldMasterId id="2147483774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2" r:id="rId4"/>
    <p:sldId id="337" r:id="rId5"/>
    <p:sldId id="450" r:id="rId6"/>
    <p:sldId id="451" r:id="rId7"/>
    <p:sldId id="475" r:id="rId8"/>
    <p:sldId id="501" r:id="rId9"/>
    <p:sldId id="495" r:id="rId10"/>
    <p:sldId id="471" r:id="rId11"/>
    <p:sldId id="487" r:id="rId12"/>
    <p:sldId id="483" r:id="rId13"/>
    <p:sldId id="502" r:id="rId14"/>
    <p:sldId id="478" r:id="rId15"/>
    <p:sldId id="489" r:id="rId16"/>
    <p:sldId id="513" r:id="rId17"/>
    <p:sldId id="497" r:id="rId18"/>
    <p:sldId id="498" r:id="rId19"/>
    <p:sldId id="504" r:id="rId20"/>
    <p:sldId id="488" r:id="rId21"/>
    <p:sldId id="499" r:id="rId22"/>
    <p:sldId id="505" r:id="rId23"/>
    <p:sldId id="493" r:id="rId24"/>
    <p:sldId id="509" r:id="rId25"/>
    <p:sldId id="510" r:id="rId26"/>
    <p:sldId id="338" r:id="rId27"/>
    <p:sldId id="507" r:id="rId28"/>
    <p:sldId id="340" r:id="rId29"/>
    <p:sldId id="339" r:id="rId30"/>
    <p:sldId id="52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CC"/>
    <a:srgbClr val="FF6699"/>
    <a:srgbClr val="C7B63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0" autoAdjust="0"/>
    <p:restoredTop sz="96782" autoAdjust="0"/>
  </p:normalViewPr>
  <p:slideViewPr>
    <p:cSldViewPr>
      <p:cViewPr varScale="1">
        <p:scale>
          <a:sx n="127" d="100"/>
          <a:sy n="127" d="100"/>
        </p:scale>
        <p:origin x="127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89360-CE2F-461C-915C-6B996F317DA3}" type="doc">
      <dgm:prSet loTypeId="urn:microsoft.com/office/officeart/2005/8/layout/bProcess2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D7FAD3-98FE-4AEA-9144-C20CDD00C960}">
      <dgm:prSet custT="1"/>
      <dgm:spPr/>
      <dgm:t>
        <a:bodyPr/>
        <a:lstStyle/>
        <a:p>
          <a:r>
            <a:rPr lang="hr-HR" sz="2800" b="1" dirty="0"/>
            <a:t>OPĆI DIO</a:t>
          </a:r>
        </a:p>
        <a:p>
          <a:r>
            <a:rPr lang="hr-HR" sz="2000" b="1" dirty="0"/>
            <a:t>Prihodi i rashodi po vrstama</a:t>
          </a:r>
        </a:p>
        <a:p>
          <a:r>
            <a:rPr lang="hr-HR" sz="2000" b="1" dirty="0"/>
            <a:t>- ekonomska klasifikacija, </a:t>
          </a:r>
        </a:p>
        <a:p>
          <a:r>
            <a:rPr lang="hr-HR" sz="2000" b="1" dirty="0"/>
            <a:t>- izvori financiranja</a:t>
          </a:r>
        </a:p>
        <a:p>
          <a:r>
            <a:rPr lang="hr-HR" sz="2000" b="1" dirty="0"/>
            <a:t>- funkcijska klasifikacija</a:t>
          </a:r>
          <a:r>
            <a:rPr lang="hr-HR" sz="2000" dirty="0"/>
            <a:t> </a:t>
          </a:r>
        </a:p>
      </dgm:t>
    </dgm:pt>
    <dgm:pt modelId="{FB1234C1-EC34-4CC9-9654-CF80C35A0D81}" type="parTrans" cxnId="{294C41E6-1B8C-493C-A626-22E2E601D4B1}">
      <dgm:prSet/>
      <dgm:spPr/>
      <dgm:t>
        <a:bodyPr/>
        <a:lstStyle/>
        <a:p>
          <a:endParaRPr lang="en-US"/>
        </a:p>
      </dgm:t>
    </dgm:pt>
    <dgm:pt modelId="{2A70A7F3-F928-44DA-B062-E7ABC432371A}" type="sibTrans" cxnId="{294C41E6-1B8C-493C-A626-22E2E601D4B1}">
      <dgm:prSet phldrT="1" phldr="0"/>
      <dgm:spPr/>
      <dgm:t>
        <a:bodyPr/>
        <a:lstStyle/>
        <a:p>
          <a:endParaRPr lang="en-US"/>
        </a:p>
      </dgm:t>
    </dgm:pt>
    <dgm:pt modelId="{74960C75-F0D2-4C20-AC3C-DCDF2F159E6A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hr-HR" sz="2800" b="1" dirty="0"/>
            <a:t>POSEBNI DIO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2000" b="1" dirty="0"/>
            <a:t>rashodi po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2000" b="1" dirty="0"/>
            <a:t>- namjeni (programska klasifikacija),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2000" b="1" dirty="0"/>
            <a:t>-  resoru (organizacijska klasifikacija)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2000" b="1" dirty="0"/>
            <a:t>- sa izvorima financiranja</a:t>
          </a:r>
          <a:endParaRPr lang="en-US" sz="2000" dirty="0"/>
        </a:p>
      </dgm:t>
    </dgm:pt>
    <dgm:pt modelId="{0D2C8F9B-3D49-4747-A1AE-42D97E7DCF26}" type="parTrans" cxnId="{34C1456B-6CA9-4326-B402-AE4C5E005DCA}">
      <dgm:prSet/>
      <dgm:spPr/>
      <dgm:t>
        <a:bodyPr/>
        <a:lstStyle/>
        <a:p>
          <a:endParaRPr lang="en-US"/>
        </a:p>
      </dgm:t>
    </dgm:pt>
    <dgm:pt modelId="{01183E5E-CEEA-4018-AF30-A7DF06D8522D}" type="sibTrans" cxnId="{34C1456B-6CA9-4326-B402-AE4C5E005DCA}">
      <dgm:prSet phldrT="2" phldr="0"/>
      <dgm:spPr/>
      <dgm:t>
        <a:bodyPr/>
        <a:lstStyle/>
        <a:p>
          <a:endParaRPr lang="en-US"/>
        </a:p>
      </dgm:t>
    </dgm:pt>
    <dgm:pt modelId="{58421467-A5D7-40A3-8345-57EC9AA3A3B5}" type="pres">
      <dgm:prSet presAssocID="{A9D89360-CE2F-461C-915C-6B996F317DA3}" presName="diagram" presStyleCnt="0">
        <dgm:presLayoutVars>
          <dgm:dir/>
          <dgm:resizeHandles/>
        </dgm:presLayoutVars>
      </dgm:prSet>
      <dgm:spPr/>
    </dgm:pt>
    <dgm:pt modelId="{9E37CAF8-8EA4-4ECB-9957-E1493D498E85}" type="pres">
      <dgm:prSet presAssocID="{CED7FAD3-98FE-4AEA-9144-C20CDD00C960}" presName="firstNode" presStyleLbl="node1" presStyleIdx="0" presStyleCnt="2" custScaleX="121689" custScaleY="156201">
        <dgm:presLayoutVars>
          <dgm:bulletEnabled val="1"/>
        </dgm:presLayoutVars>
      </dgm:prSet>
      <dgm:spPr/>
    </dgm:pt>
    <dgm:pt modelId="{1F61DA03-AC8B-4D03-81FB-CD88BE83C6B5}" type="pres">
      <dgm:prSet presAssocID="{2A70A7F3-F928-44DA-B062-E7ABC432371A}" presName="sibTrans" presStyleLbl="sibTrans2D1" presStyleIdx="0" presStyleCnt="1" custLinFactNeighborX="260" custLinFactNeighborY="775"/>
      <dgm:spPr/>
    </dgm:pt>
    <dgm:pt modelId="{DEB3766D-0BAB-4AF9-AF3A-C3745254A542}" type="pres">
      <dgm:prSet presAssocID="{74960C75-F0D2-4C20-AC3C-DCDF2F159E6A}" presName="lastNode" presStyleLbl="node1" presStyleIdx="1" presStyleCnt="2" custScaleX="123925" custScaleY="156265" custLinFactNeighborX="-45" custLinFactNeighborY="-5144">
        <dgm:presLayoutVars>
          <dgm:bulletEnabled val="1"/>
        </dgm:presLayoutVars>
      </dgm:prSet>
      <dgm:spPr/>
    </dgm:pt>
  </dgm:ptLst>
  <dgm:cxnLst>
    <dgm:cxn modelId="{34C1456B-6CA9-4326-B402-AE4C5E005DCA}" srcId="{A9D89360-CE2F-461C-915C-6B996F317DA3}" destId="{74960C75-F0D2-4C20-AC3C-DCDF2F159E6A}" srcOrd="1" destOrd="0" parTransId="{0D2C8F9B-3D49-4747-A1AE-42D97E7DCF26}" sibTransId="{01183E5E-CEEA-4018-AF30-A7DF06D8522D}"/>
    <dgm:cxn modelId="{E3470751-12C8-4DCF-ADAD-42AD1BC1B0CB}" type="presOf" srcId="{2A70A7F3-F928-44DA-B062-E7ABC432371A}" destId="{1F61DA03-AC8B-4D03-81FB-CD88BE83C6B5}" srcOrd="0" destOrd="0" presId="urn:microsoft.com/office/officeart/2005/8/layout/bProcess2"/>
    <dgm:cxn modelId="{6119E19E-CDD9-41D1-84A0-E46F21179147}" type="presOf" srcId="{74960C75-F0D2-4C20-AC3C-DCDF2F159E6A}" destId="{DEB3766D-0BAB-4AF9-AF3A-C3745254A542}" srcOrd="0" destOrd="0" presId="urn:microsoft.com/office/officeart/2005/8/layout/bProcess2"/>
    <dgm:cxn modelId="{7E1407B4-D4F8-4A55-BC0C-176838B35782}" type="presOf" srcId="{A9D89360-CE2F-461C-915C-6B996F317DA3}" destId="{58421467-A5D7-40A3-8345-57EC9AA3A3B5}" srcOrd="0" destOrd="0" presId="urn:microsoft.com/office/officeart/2005/8/layout/bProcess2"/>
    <dgm:cxn modelId="{C76C53C6-B18F-433C-8E4B-B9BA0DEB91D7}" type="presOf" srcId="{CED7FAD3-98FE-4AEA-9144-C20CDD00C960}" destId="{9E37CAF8-8EA4-4ECB-9957-E1493D498E85}" srcOrd="0" destOrd="0" presId="urn:microsoft.com/office/officeart/2005/8/layout/bProcess2"/>
    <dgm:cxn modelId="{294C41E6-1B8C-493C-A626-22E2E601D4B1}" srcId="{A9D89360-CE2F-461C-915C-6B996F317DA3}" destId="{CED7FAD3-98FE-4AEA-9144-C20CDD00C960}" srcOrd="0" destOrd="0" parTransId="{FB1234C1-EC34-4CC9-9654-CF80C35A0D81}" sibTransId="{2A70A7F3-F928-44DA-B062-E7ABC432371A}"/>
    <dgm:cxn modelId="{135BEA37-4C58-43B2-97AB-132B0A3CFE8C}" type="presParOf" srcId="{58421467-A5D7-40A3-8345-57EC9AA3A3B5}" destId="{9E37CAF8-8EA4-4ECB-9957-E1493D498E85}" srcOrd="0" destOrd="0" presId="urn:microsoft.com/office/officeart/2005/8/layout/bProcess2"/>
    <dgm:cxn modelId="{21E8B794-C1E1-4915-BE71-BE565007ACF2}" type="presParOf" srcId="{58421467-A5D7-40A3-8345-57EC9AA3A3B5}" destId="{1F61DA03-AC8B-4D03-81FB-CD88BE83C6B5}" srcOrd="1" destOrd="0" presId="urn:microsoft.com/office/officeart/2005/8/layout/bProcess2"/>
    <dgm:cxn modelId="{189AC59F-F3C1-49F8-9F6C-FEE95E9FDBF3}" type="presParOf" srcId="{58421467-A5D7-40A3-8345-57EC9AA3A3B5}" destId="{DEB3766D-0BAB-4AF9-AF3A-C3745254A542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F365B-7937-472C-9D19-0D24802F8D23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A20CE6-0201-4E1C-9E75-62131DA655FD}">
      <dgm:prSet/>
      <dgm:spPr/>
      <dgm:t>
        <a:bodyPr/>
        <a:lstStyle/>
        <a:p>
          <a:pPr algn="ctr"/>
          <a:r>
            <a:rPr lang="hr-HR" b="1" dirty="0"/>
            <a:t>Prema ekonomskoj klasifikaciji (6)</a:t>
          </a:r>
          <a:endParaRPr lang="en-US" dirty="0"/>
        </a:p>
      </dgm:t>
    </dgm:pt>
    <dgm:pt modelId="{DE1E73D0-669D-4547-9787-3E1140C673AF}" type="parTrans" cxnId="{63B04FA8-4326-47C2-9835-EB57BE873847}">
      <dgm:prSet/>
      <dgm:spPr/>
      <dgm:t>
        <a:bodyPr/>
        <a:lstStyle/>
        <a:p>
          <a:endParaRPr lang="en-US"/>
        </a:p>
      </dgm:t>
    </dgm:pt>
    <dgm:pt modelId="{FFA3A410-26C6-481B-BA37-3FF5B5A21D94}" type="sibTrans" cxnId="{63B04FA8-4326-47C2-9835-EB57BE87384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A847FC0-3009-41E2-8D4C-2503CD2D9729}">
      <dgm:prSet/>
      <dgm:spPr/>
      <dgm:t>
        <a:bodyPr/>
        <a:lstStyle/>
        <a:p>
          <a:pPr algn="ctr"/>
          <a:r>
            <a:rPr lang="hr-HR" b="1" dirty="0"/>
            <a:t>Prema izvorima financiranja</a:t>
          </a:r>
          <a:endParaRPr lang="en-US" dirty="0"/>
        </a:p>
      </dgm:t>
    </dgm:pt>
    <dgm:pt modelId="{CB99040D-0776-4A8C-B284-A68AEA05FB3D}" type="parTrans" cxnId="{D9E4B01C-DEA9-4E52-BBB3-8CE4467EFC61}">
      <dgm:prSet/>
      <dgm:spPr/>
      <dgm:t>
        <a:bodyPr/>
        <a:lstStyle/>
        <a:p>
          <a:endParaRPr lang="en-US"/>
        </a:p>
      </dgm:t>
    </dgm:pt>
    <dgm:pt modelId="{B52A804F-F7BC-4644-B53C-C16BDD5BA55B}" type="sibTrans" cxnId="{D9E4B01C-DEA9-4E52-BBB3-8CE4467EFC6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24B78A3-A051-4C99-822F-C74D5C5CE1AC}" type="pres">
      <dgm:prSet presAssocID="{67AF365B-7937-472C-9D19-0D24802F8D23}" presName="Name0" presStyleCnt="0">
        <dgm:presLayoutVars>
          <dgm:animLvl val="lvl"/>
          <dgm:resizeHandles val="exact"/>
        </dgm:presLayoutVars>
      </dgm:prSet>
      <dgm:spPr/>
    </dgm:pt>
    <dgm:pt modelId="{178248D6-F5F1-460A-B509-D22A797DBD18}" type="pres">
      <dgm:prSet presAssocID="{C9A20CE6-0201-4E1C-9E75-62131DA655FD}" presName="compositeNode" presStyleCnt="0">
        <dgm:presLayoutVars>
          <dgm:bulletEnabled val="1"/>
        </dgm:presLayoutVars>
      </dgm:prSet>
      <dgm:spPr/>
    </dgm:pt>
    <dgm:pt modelId="{592E65BD-61A7-42B6-AD6F-405ECC24BECE}" type="pres">
      <dgm:prSet presAssocID="{C9A20CE6-0201-4E1C-9E75-62131DA655FD}" presName="bgRect" presStyleLbl="bgAccFollowNode1" presStyleIdx="0" presStyleCnt="2"/>
      <dgm:spPr/>
    </dgm:pt>
    <dgm:pt modelId="{1FBD36F8-0200-4BD4-B28D-E430A7A01B41}" type="pres">
      <dgm:prSet presAssocID="{FFA3A410-26C6-481B-BA37-3FF5B5A21D94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79836303-1960-4DAC-AC69-952FDA87E918}" type="pres">
      <dgm:prSet presAssocID="{C9A20CE6-0201-4E1C-9E75-62131DA655FD}" presName="bottomLine" presStyleLbl="alignNode1" presStyleIdx="1" presStyleCnt="4">
        <dgm:presLayoutVars/>
      </dgm:prSet>
      <dgm:spPr/>
    </dgm:pt>
    <dgm:pt modelId="{4871826A-F77A-4317-87D9-AE805DB6F872}" type="pres">
      <dgm:prSet presAssocID="{C9A20CE6-0201-4E1C-9E75-62131DA655FD}" presName="nodeText" presStyleLbl="bgAccFollowNode1" presStyleIdx="0" presStyleCnt="2">
        <dgm:presLayoutVars>
          <dgm:bulletEnabled val="1"/>
        </dgm:presLayoutVars>
      </dgm:prSet>
      <dgm:spPr/>
    </dgm:pt>
    <dgm:pt modelId="{82607C93-99BF-482D-A463-DE08FFCC887B}" type="pres">
      <dgm:prSet presAssocID="{FFA3A410-26C6-481B-BA37-3FF5B5A21D94}" presName="sibTrans" presStyleCnt="0"/>
      <dgm:spPr/>
    </dgm:pt>
    <dgm:pt modelId="{FAB4C639-068F-4F6E-A77C-BC215A3B9AD4}" type="pres">
      <dgm:prSet presAssocID="{AA847FC0-3009-41E2-8D4C-2503CD2D9729}" presName="compositeNode" presStyleCnt="0">
        <dgm:presLayoutVars>
          <dgm:bulletEnabled val="1"/>
        </dgm:presLayoutVars>
      </dgm:prSet>
      <dgm:spPr/>
    </dgm:pt>
    <dgm:pt modelId="{D0018B7C-9EA5-4CD1-8EE8-3A8BBF88398D}" type="pres">
      <dgm:prSet presAssocID="{AA847FC0-3009-41E2-8D4C-2503CD2D9729}" presName="bgRect" presStyleLbl="bgAccFollowNode1" presStyleIdx="1" presStyleCnt="2" custLinFactNeighborX="937"/>
      <dgm:spPr/>
    </dgm:pt>
    <dgm:pt modelId="{C17F60F5-C49E-4A96-ABB1-416E8C2AA600}" type="pres">
      <dgm:prSet presAssocID="{B52A804F-F7BC-4644-B53C-C16BDD5BA55B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72F62450-57A9-4E23-8D98-958489FE9C5D}" type="pres">
      <dgm:prSet presAssocID="{AA847FC0-3009-41E2-8D4C-2503CD2D9729}" presName="bottomLine" presStyleLbl="alignNode1" presStyleIdx="3" presStyleCnt="4">
        <dgm:presLayoutVars/>
      </dgm:prSet>
      <dgm:spPr/>
    </dgm:pt>
    <dgm:pt modelId="{2BBC57CC-2BF6-49DB-91B5-EAEE6D692370}" type="pres">
      <dgm:prSet presAssocID="{AA847FC0-3009-41E2-8D4C-2503CD2D9729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64D4860E-7C5B-4115-8E36-8A90E94CE3E1}" type="presOf" srcId="{AA847FC0-3009-41E2-8D4C-2503CD2D9729}" destId="{2BBC57CC-2BF6-49DB-91B5-EAEE6D692370}" srcOrd="1" destOrd="0" presId="urn:microsoft.com/office/officeart/2016/7/layout/BasicLinearProcessNumbered"/>
    <dgm:cxn modelId="{F953900E-B1FA-473B-A524-611443307D99}" type="presOf" srcId="{FFA3A410-26C6-481B-BA37-3FF5B5A21D94}" destId="{1FBD36F8-0200-4BD4-B28D-E430A7A01B41}" srcOrd="0" destOrd="0" presId="urn:microsoft.com/office/officeart/2016/7/layout/BasicLinearProcessNumbered"/>
    <dgm:cxn modelId="{9E325817-DECF-4563-BBC7-E2C4C4A7714D}" type="presOf" srcId="{B52A804F-F7BC-4644-B53C-C16BDD5BA55B}" destId="{C17F60F5-C49E-4A96-ABB1-416E8C2AA600}" srcOrd="0" destOrd="0" presId="urn:microsoft.com/office/officeart/2016/7/layout/BasicLinearProcessNumbered"/>
    <dgm:cxn modelId="{D9E4B01C-DEA9-4E52-BBB3-8CE4467EFC61}" srcId="{67AF365B-7937-472C-9D19-0D24802F8D23}" destId="{AA847FC0-3009-41E2-8D4C-2503CD2D9729}" srcOrd="1" destOrd="0" parTransId="{CB99040D-0776-4A8C-B284-A68AEA05FB3D}" sibTransId="{B52A804F-F7BC-4644-B53C-C16BDD5BA55B}"/>
    <dgm:cxn modelId="{B62AF632-F05C-430F-AA57-D11966B1648D}" type="presOf" srcId="{C9A20CE6-0201-4E1C-9E75-62131DA655FD}" destId="{4871826A-F77A-4317-87D9-AE805DB6F872}" srcOrd="1" destOrd="0" presId="urn:microsoft.com/office/officeart/2016/7/layout/BasicLinearProcessNumbered"/>
    <dgm:cxn modelId="{8899A060-CD96-4471-AAD4-AB077FABFE0A}" type="presOf" srcId="{67AF365B-7937-472C-9D19-0D24802F8D23}" destId="{D24B78A3-A051-4C99-822F-C74D5C5CE1AC}" srcOrd="0" destOrd="0" presId="urn:microsoft.com/office/officeart/2016/7/layout/BasicLinearProcessNumbered"/>
    <dgm:cxn modelId="{CA26F673-CD6F-41DA-B675-2587223A6163}" type="presOf" srcId="{AA847FC0-3009-41E2-8D4C-2503CD2D9729}" destId="{D0018B7C-9EA5-4CD1-8EE8-3A8BBF88398D}" srcOrd="0" destOrd="0" presId="urn:microsoft.com/office/officeart/2016/7/layout/BasicLinearProcessNumbered"/>
    <dgm:cxn modelId="{1E5BEF76-ABB0-44A6-BCF2-1EC887838FCF}" type="presOf" srcId="{C9A20CE6-0201-4E1C-9E75-62131DA655FD}" destId="{592E65BD-61A7-42B6-AD6F-405ECC24BECE}" srcOrd="0" destOrd="0" presId="urn:microsoft.com/office/officeart/2016/7/layout/BasicLinearProcessNumbered"/>
    <dgm:cxn modelId="{63B04FA8-4326-47C2-9835-EB57BE873847}" srcId="{67AF365B-7937-472C-9D19-0D24802F8D23}" destId="{C9A20CE6-0201-4E1C-9E75-62131DA655FD}" srcOrd="0" destOrd="0" parTransId="{DE1E73D0-669D-4547-9787-3E1140C673AF}" sibTransId="{FFA3A410-26C6-481B-BA37-3FF5B5A21D94}"/>
    <dgm:cxn modelId="{9C0466CD-334E-4BFE-B657-A7249D1AFF60}" type="presParOf" srcId="{D24B78A3-A051-4C99-822F-C74D5C5CE1AC}" destId="{178248D6-F5F1-460A-B509-D22A797DBD18}" srcOrd="0" destOrd="0" presId="urn:microsoft.com/office/officeart/2016/7/layout/BasicLinearProcessNumbered"/>
    <dgm:cxn modelId="{499AFF60-2A79-4B3B-A2C1-719E8485548D}" type="presParOf" srcId="{178248D6-F5F1-460A-B509-D22A797DBD18}" destId="{592E65BD-61A7-42B6-AD6F-405ECC24BECE}" srcOrd="0" destOrd="0" presId="urn:microsoft.com/office/officeart/2016/7/layout/BasicLinearProcessNumbered"/>
    <dgm:cxn modelId="{77F62AA2-D212-4CD0-B257-F5D3FC203987}" type="presParOf" srcId="{178248D6-F5F1-460A-B509-D22A797DBD18}" destId="{1FBD36F8-0200-4BD4-B28D-E430A7A01B41}" srcOrd="1" destOrd="0" presId="urn:microsoft.com/office/officeart/2016/7/layout/BasicLinearProcessNumbered"/>
    <dgm:cxn modelId="{ED266CD0-4962-4D72-B27A-5719DD7133B4}" type="presParOf" srcId="{178248D6-F5F1-460A-B509-D22A797DBD18}" destId="{79836303-1960-4DAC-AC69-952FDA87E918}" srcOrd="2" destOrd="0" presId="urn:microsoft.com/office/officeart/2016/7/layout/BasicLinearProcessNumbered"/>
    <dgm:cxn modelId="{714C3569-3D84-43F1-BAEC-138B77BE6405}" type="presParOf" srcId="{178248D6-F5F1-460A-B509-D22A797DBD18}" destId="{4871826A-F77A-4317-87D9-AE805DB6F872}" srcOrd="3" destOrd="0" presId="urn:microsoft.com/office/officeart/2016/7/layout/BasicLinearProcessNumbered"/>
    <dgm:cxn modelId="{A465AF48-DD23-4E0F-BD56-D61CD0CFBAA8}" type="presParOf" srcId="{D24B78A3-A051-4C99-822F-C74D5C5CE1AC}" destId="{82607C93-99BF-482D-A463-DE08FFCC887B}" srcOrd="1" destOrd="0" presId="urn:microsoft.com/office/officeart/2016/7/layout/BasicLinearProcessNumbered"/>
    <dgm:cxn modelId="{871ECF9F-03E9-471F-AE17-4375BA1AD5D9}" type="presParOf" srcId="{D24B78A3-A051-4C99-822F-C74D5C5CE1AC}" destId="{FAB4C639-068F-4F6E-A77C-BC215A3B9AD4}" srcOrd="2" destOrd="0" presId="urn:microsoft.com/office/officeart/2016/7/layout/BasicLinearProcessNumbered"/>
    <dgm:cxn modelId="{7F04EDEB-2BF3-4CD0-AE3B-9A442BE0A1E2}" type="presParOf" srcId="{FAB4C639-068F-4F6E-A77C-BC215A3B9AD4}" destId="{D0018B7C-9EA5-4CD1-8EE8-3A8BBF88398D}" srcOrd="0" destOrd="0" presId="urn:microsoft.com/office/officeart/2016/7/layout/BasicLinearProcessNumbered"/>
    <dgm:cxn modelId="{C2B24EE6-F81A-4E29-9CD5-F06CA1F4BA72}" type="presParOf" srcId="{FAB4C639-068F-4F6E-A77C-BC215A3B9AD4}" destId="{C17F60F5-C49E-4A96-ABB1-416E8C2AA600}" srcOrd="1" destOrd="0" presId="urn:microsoft.com/office/officeart/2016/7/layout/BasicLinearProcessNumbered"/>
    <dgm:cxn modelId="{55722C25-CF70-4487-96A8-A78026ED41D0}" type="presParOf" srcId="{FAB4C639-068F-4F6E-A77C-BC215A3B9AD4}" destId="{72F62450-57A9-4E23-8D98-958489FE9C5D}" srcOrd="2" destOrd="0" presId="urn:microsoft.com/office/officeart/2016/7/layout/BasicLinearProcessNumbered"/>
    <dgm:cxn modelId="{A7A0E9A1-0539-4181-BDB4-84DDCB5ED37C}" type="presParOf" srcId="{FAB4C639-068F-4F6E-A77C-BC215A3B9AD4}" destId="{2BBC57CC-2BF6-49DB-91B5-EAEE6D69237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63BC6-9E97-4494-B598-D43CA8F0AF1E}" type="doc">
      <dgm:prSet loTypeId="urn:microsoft.com/office/officeart/2005/8/layout/hProcess9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B7984D-6B29-45C5-8C98-6DDA641A2AEA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poreza </a:t>
          </a:r>
        </a:p>
        <a:p>
          <a:r>
            <a:rPr lang="hr-HR" b="1" dirty="0">
              <a:solidFill>
                <a:schemeClr val="tx1"/>
              </a:solidFill>
            </a:rPr>
            <a:t>(61)</a:t>
          </a:r>
          <a:endParaRPr lang="en-US" dirty="0">
            <a:solidFill>
              <a:schemeClr val="tx1"/>
            </a:solidFill>
          </a:endParaRPr>
        </a:p>
      </dgm:t>
    </dgm:pt>
    <dgm:pt modelId="{96AE692C-634E-4EFD-B821-EBF999587629}" type="parTrans" cxnId="{51CE8603-8855-4C6C-996A-2E1BC8B6CD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DEC2F2-1BA4-440A-A14D-AF0E5BBB9AC3}" type="sibTrans" cxnId="{51CE8603-8855-4C6C-996A-2E1BC8B6CD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5336F3-720A-4CCD-9A18-C87A08F4BF19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pomoći</a:t>
          </a:r>
          <a:r>
            <a:rPr lang="hr-HR" dirty="0">
              <a:solidFill>
                <a:schemeClr val="tx1"/>
              </a:solidFill>
            </a:rPr>
            <a:t> </a:t>
          </a:r>
        </a:p>
        <a:p>
          <a:r>
            <a:rPr lang="hr-HR" b="1" dirty="0">
              <a:solidFill>
                <a:schemeClr val="tx1"/>
              </a:solidFill>
            </a:rPr>
            <a:t>(63)</a:t>
          </a:r>
          <a:endParaRPr lang="en-US" b="1" dirty="0">
            <a:solidFill>
              <a:schemeClr val="tx1"/>
            </a:solidFill>
          </a:endParaRPr>
        </a:p>
      </dgm:t>
    </dgm:pt>
    <dgm:pt modelId="{BCDCE0F6-E5EF-483D-B6A2-B7A21E2ECF7C}" type="parTrans" cxnId="{F30D9B3D-541F-43E9-BDFE-07537D6997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D0E07C-113B-4C7F-B428-DBA5C4D0A6DB}" type="sibTrans" cxnId="{F30D9B3D-541F-43E9-BDFE-07537D6997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E22CC-E3CE-4A0D-B1F6-3276DD5C2372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pristojbi i naknada</a:t>
          </a:r>
        </a:p>
        <a:p>
          <a:r>
            <a:rPr lang="hr-HR" b="1" dirty="0">
              <a:solidFill>
                <a:schemeClr val="tx1"/>
              </a:solidFill>
            </a:rPr>
            <a:t>(65) </a:t>
          </a:r>
          <a:endParaRPr lang="en-US" dirty="0">
            <a:solidFill>
              <a:schemeClr val="tx1"/>
            </a:solidFill>
          </a:endParaRPr>
        </a:p>
      </dgm:t>
    </dgm:pt>
    <dgm:pt modelId="{0815C3FF-66A5-4907-8224-18AF7C068A6F}" type="parTrans" cxnId="{44CD6661-5BF5-4B64-8333-CD64B9B6E6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89B3CA-8BAF-471E-AADC-2C3231521AD7}" type="sibTrans" cxnId="{44CD6661-5BF5-4B64-8333-CD64B9B6E6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678AB0-C04A-43A9-89C5-CF963E738967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imovine </a:t>
          </a:r>
        </a:p>
        <a:p>
          <a:r>
            <a:rPr lang="hr-HR" b="1" dirty="0">
              <a:solidFill>
                <a:schemeClr val="tx1"/>
              </a:solidFill>
            </a:rPr>
            <a:t>(64)</a:t>
          </a:r>
          <a:endParaRPr lang="en-US" dirty="0">
            <a:solidFill>
              <a:schemeClr val="tx1"/>
            </a:solidFill>
          </a:endParaRPr>
        </a:p>
      </dgm:t>
    </dgm:pt>
    <dgm:pt modelId="{7DC16F73-101B-4891-ACDB-CABA987B769D}" type="parTrans" cxnId="{A79630F9-F78A-410D-A941-FFE1138F09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7C8C8B-7E1B-45DA-BED6-5F67A6F3C8FC}" type="sibTrans" cxnId="{A79630F9-F78A-410D-A941-FFE1138F09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8FF6AF-1DD8-4361-AB3E-8E2B57B386BB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prodaje </a:t>
          </a:r>
          <a:r>
            <a:rPr lang="hr-HR" b="1" dirty="0" err="1">
              <a:solidFill>
                <a:schemeClr val="tx1"/>
              </a:solidFill>
            </a:rPr>
            <a:t>proizvoda,robe</a:t>
          </a:r>
          <a:r>
            <a:rPr lang="hr-HR" b="1" dirty="0">
              <a:solidFill>
                <a:schemeClr val="tx1"/>
              </a:solidFill>
            </a:rPr>
            <a:t> i usluga i donacija</a:t>
          </a:r>
        </a:p>
        <a:p>
          <a:r>
            <a:rPr lang="hr-HR" b="1" dirty="0">
              <a:solidFill>
                <a:schemeClr val="tx1"/>
              </a:solidFill>
            </a:rPr>
            <a:t>(66) </a:t>
          </a:r>
          <a:endParaRPr lang="en-US" dirty="0">
            <a:solidFill>
              <a:schemeClr val="tx1"/>
            </a:solidFill>
          </a:endParaRPr>
        </a:p>
      </dgm:t>
    </dgm:pt>
    <dgm:pt modelId="{1E0E77FA-321F-408A-A970-7632FDAABA32}" type="parTrans" cxnId="{7A39EBA9-CCC0-4610-A58C-2DC9DA5BF6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815BE0-ADEF-4424-ABA8-529C3C6891CF}" type="sibTrans" cxnId="{7A39EBA9-CCC0-4610-A58C-2DC9DA5BF6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1028FD-D603-4F50-8708-801889145510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Prihodi od </a:t>
          </a:r>
          <a:r>
            <a:rPr lang="hr-HR" b="1" dirty="0" err="1">
              <a:solidFill>
                <a:schemeClr val="tx1"/>
              </a:solidFill>
            </a:rPr>
            <a:t>kazni,upravnih</a:t>
          </a:r>
          <a:r>
            <a:rPr lang="hr-HR" b="1" dirty="0">
              <a:solidFill>
                <a:schemeClr val="tx1"/>
              </a:solidFill>
            </a:rPr>
            <a:t> mjera i ostali prihodi</a:t>
          </a:r>
        </a:p>
        <a:p>
          <a:r>
            <a:rPr lang="hr-HR" b="1" dirty="0">
              <a:solidFill>
                <a:schemeClr val="tx1"/>
              </a:solidFill>
            </a:rPr>
            <a:t>(68)</a:t>
          </a:r>
          <a:endParaRPr lang="en-US" dirty="0">
            <a:solidFill>
              <a:schemeClr val="tx1"/>
            </a:solidFill>
          </a:endParaRPr>
        </a:p>
      </dgm:t>
    </dgm:pt>
    <dgm:pt modelId="{836E294D-C747-4D32-BE4D-1BB401B80E5E}" type="parTrans" cxnId="{4BC808B1-80F3-443B-8605-F54BB53A694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4AE38C-EBCB-4840-9ED9-672B7338266A}" type="sibTrans" cxnId="{4BC808B1-80F3-443B-8605-F54BB53A694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C8EBF3-D528-4EE5-990F-CF5724E521C1}" type="pres">
      <dgm:prSet presAssocID="{C8D63BC6-9E97-4494-B598-D43CA8F0AF1E}" presName="CompostProcess" presStyleCnt="0">
        <dgm:presLayoutVars>
          <dgm:dir/>
          <dgm:resizeHandles val="exact"/>
        </dgm:presLayoutVars>
      </dgm:prSet>
      <dgm:spPr/>
    </dgm:pt>
    <dgm:pt modelId="{CA92A847-8E23-4864-883C-901C40A1E25E}" type="pres">
      <dgm:prSet presAssocID="{C8D63BC6-9E97-4494-B598-D43CA8F0AF1E}" presName="arrow" presStyleLbl="bgShp" presStyleIdx="0" presStyleCnt="1"/>
      <dgm:spPr/>
    </dgm:pt>
    <dgm:pt modelId="{C7D875F1-A370-40CF-B42B-B9355EB1C272}" type="pres">
      <dgm:prSet presAssocID="{C8D63BC6-9E97-4494-B598-D43CA8F0AF1E}" presName="linearProcess" presStyleCnt="0"/>
      <dgm:spPr/>
    </dgm:pt>
    <dgm:pt modelId="{FC7CD0C0-4518-45FE-96BB-3EDD80619804}" type="pres">
      <dgm:prSet presAssocID="{02B7984D-6B29-45C5-8C98-6DDA641A2AEA}" presName="textNode" presStyleLbl="node1" presStyleIdx="0" presStyleCnt="6">
        <dgm:presLayoutVars>
          <dgm:bulletEnabled val="1"/>
        </dgm:presLayoutVars>
      </dgm:prSet>
      <dgm:spPr/>
    </dgm:pt>
    <dgm:pt modelId="{9E00EC9B-4A6E-4F22-8D89-CCA8CB05A409}" type="pres">
      <dgm:prSet presAssocID="{12DEC2F2-1BA4-440A-A14D-AF0E5BBB9AC3}" presName="sibTrans" presStyleCnt="0"/>
      <dgm:spPr/>
    </dgm:pt>
    <dgm:pt modelId="{8BCBE6B7-B260-4304-8FBD-1D28C3C3DBBF}" type="pres">
      <dgm:prSet presAssocID="{445336F3-720A-4CCD-9A18-C87A08F4BF19}" presName="textNode" presStyleLbl="node1" presStyleIdx="1" presStyleCnt="6">
        <dgm:presLayoutVars>
          <dgm:bulletEnabled val="1"/>
        </dgm:presLayoutVars>
      </dgm:prSet>
      <dgm:spPr/>
    </dgm:pt>
    <dgm:pt modelId="{23A6F33F-370B-49CC-B9E1-96262CBF43CE}" type="pres">
      <dgm:prSet presAssocID="{2BD0E07C-113B-4C7F-B428-DBA5C4D0A6DB}" presName="sibTrans" presStyleCnt="0"/>
      <dgm:spPr/>
    </dgm:pt>
    <dgm:pt modelId="{1898FA06-62AF-48A8-A3FC-07EC9E6CBACB}" type="pres">
      <dgm:prSet presAssocID="{95CE22CC-E3CE-4A0D-B1F6-3276DD5C2372}" presName="textNode" presStyleLbl="node1" presStyleIdx="2" presStyleCnt="6">
        <dgm:presLayoutVars>
          <dgm:bulletEnabled val="1"/>
        </dgm:presLayoutVars>
      </dgm:prSet>
      <dgm:spPr/>
    </dgm:pt>
    <dgm:pt modelId="{CCCDD06B-9802-430D-B88E-0C3813F3A88E}" type="pres">
      <dgm:prSet presAssocID="{0889B3CA-8BAF-471E-AADC-2C3231521AD7}" presName="sibTrans" presStyleCnt="0"/>
      <dgm:spPr/>
    </dgm:pt>
    <dgm:pt modelId="{2C17DA00-BAAE-4F4E-8AD4-62A49318A744}" type="pres">
      <dgm:prSet presAssocID="{5F678AB0-C04A-43A9-89C5-CF963E738967}" presName="textNode" presStyleLbl="node1" presStyleIdx="3" presStyleCnt="6">
        <dgm:presLayoutVars>
          <dgm:bulletEnabled val="1"/>
        </dgm:presLayoutVars>
      </dgm:prSet>
      <dgm:spPr/>
    </dgm:pt>
    <dgm:pt modelId="{0E58E931-54C2-4557-B803-C462C36C4586}" type="pres">
      <dgm:prSet presAssocID="{3B7C8C8B-7E1B-45DA-BED6-5F67A6F3C8FC}" presName="sibTrans" presStyleCnt="0"/>
      <dgm:spPr/>
    </dgm:pt>
    <dgm:pt modelId="{5B5CA2CB-B4D2-4504-8436-E9725C3DC6D5}" type="pres">
      <dgm:prSet presAssocID="{A38FF6AF-1DD8-4361-AB3E-8E2B57B386BB}" presName="textNode" presStyleLbl="node1" presStyleIdx="4" presStyleCnt="6">
        <dgm:presLayoutVars>
          <dgm:bulletEnabled val="1"/>
        </dgm:presLayoutVars>
      </dgm:prSet>
      <dgm:spPr/>
    </dgm:pt>
    <dgm:pt modelId="{82863C87-7353-44EC-8508-ED47AE8BC88E}" type="pres">
      <dgm:prSet presAssocID="{DC815BE0-ADEF-4424-ABA8-529C3C6891CF}" presName="sibTrans" presStyleCnt="0"/>
      <dgm:spPr/>
    </dgm:pt>
    <dgm:pt modelId="{BEDB19AA-59A5-4893-A0E8-AFDF38F44475}" type="pres">
      <dgm:prSet presAssocID="{D91028FD-D603-4F50-8708-80188914551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51CE8603-8855-4C6C-996A-2E1BC8B6CD1B}" srcId="{C8D63BC6-9E97-4494-B598-D43CA8F0AF1E}" destId="{02B7984D-6B29-45C5-8C98-6DDA641A2AEA}" srcOrd="0" destOrd="0" parTransId="{96AE692C-634E-4EFD-B821-EBF999587629}" sibTransId="{12DEC2F2-1BA4-440A-A14D-AF0E5BBB9AC3}"/>
    <dgm:cxn modelId="{8E5EEC26-7A95-41D7-9621-1F7B65E51CC3}" type="presOf" srcId="{5F678AB0-C04A-43A9-89C5-CF963E738967}" destId="{2C17DA00-BAAE-4F4E-8AD4-62A49318A744}" srcOrd="0" destOrd="0" presId="urn:microsoft.com/office/officeart/2005/8/layout/hProcess9"/>
    <dgm:cxn modelId="{92A23431-D2D7-4B2B-BB7C-344193CE7AA1}" type="presOf" srcId="{A38FF6AF-1DD8-4361-AB3E-8E2B57B386BB}" destId="{5B5CA2CB-B4D2-4504-8436-E9725C3DC6D5}" srcOrd="0" destOrd="0" presId="urn:microsoft.com/office/officeart/2005/8/layout/hProcess9"/>
    <dgm:cxn modelId="{F30D9B3D-541F-43E9-BDFE-07537D699796}" srcId="{C8D63BC6-9E97-4494-B598-D43CA8F0AF1E}" destId="{445336F3-720A-4CCD-9A18-C87A08F4BF19}" srcOrd="1" destOrd="0" parTransId="{BCDCE0F6-E5EF-483D-B6A2-B7A21E2ECF7C}" sibTransId="{2BD0E07C-113B-4C7F-B428-DBA5C4D0A6DB}"/>
    <dgm:cxn modelId="{6135FD40-9F19-4133-B132-B9D9244615A2}" type="presOf" srcId="{C8D63BC6-9E97-4494-B598-D43CA8F0AF1E}" destId="{FBC8EBF3-D528-4EE5-990F-CF5724E521C1}" srcOrd="0" destOrd="0" presId="urn:microsoft.com/office/officeart/2005/8/layout/hProcess9"/>
    <dgm:cxn modelId="{09017F5D-D403-45D6-A421-B166E9CA35CF}" type="presOf" srcId="{D91028FD-D603-4F50-8708-801889145510}" destId="{BEDB19AA-59A5-4893-A0E8-AFDF38F44475}" srcOrd="0" destOrd="0" presId="urn:microsoft.com/office/officeart/2005/8/layout/hProcess9"/>
    <dgm:cxn modelId="{44CD6661-5BF5-4B64-8333-CD64B9B6E6DB}" srcId="{C8D63BC6-9E97-4494-B598-D43CA8F0AF1E}" destId="{95CE22CC-E3CE-4A0D-B1F6-3276DD5C2372}" srcOrd="2" destOrd="0" parTransId="{0815C3FF-66A5-4907-8224-18AF7C068A6F}" sibTransId="{0889B3CA-8BAF-471E-AADC-2C3231521AD7}"/>
    <dgm:cxn modelId="{6CF91362-6B73-41F3-8B2A-420526DEA49A}" type="presOf" srcId="{95CE22CC-E3CE-4A0D-B1F6-3276DD5C2372}" destId="{1898FA06-62AF-48A8-A3FC-07EC9E6CBACB}" srcOrd="0" destOrd="0" presId="urn:microsoft.com/office/officeart/2005/8/layout/hProcess9"/>
    <dgm:cxn modelId="{7A39EBA9-CCC0-4610-A58C-2DC9DA5BF6A5}" srcId="{C8D63BC6-9E97-4494-B598-D43CA8F0AF1E}" destId="{A38FF6AF-1DD8-4361-AB3E-8E2B57B386BB}" srcOrd="4" destOrd="0" parTransId="{1E0E77FA-321F-408A-A970-7632FDAABA32}" sibTransId="{DC815BE0-ADEF-4424-ABA8-529C3C6891CF}"/>
    <dgm:cxn modelId="{4BC808B1-80F3-443B-8605-F54BB53A6943}" srcId="{C8D63BC6-9E97-4494-B598-D43CA8F0AF1E}" destId="{D91028FD-D603-4F50-8708-801889145510}" srcOrd="5" destOrd="0" parTransId="{836E294D-C747-4D32-BE4D-1BB401B80E5E}" sibTransId="{5E4AE38C-EBCB-4840-9ED9-672B7338266A}"/>
    <dgm:cxn modelId="{24236AE3-4968-4C65-9538-FD346CEFDF03}" type="presOf" srcId="{02B7984D-6B29-45C5-8C98-6DDA641A2AEA}" destId="{FC7CD0C0-4518-45FE-96BB-3EDD80619804}" srcOrd="0" destOrd="0" presId="urn:microsoft.com/office/officeart/2005/8/layout/hProcess9"/>
    <dgm:cxn modelId="{AC8124EE-F095-4F89-A9AF-4F5AD2A5CA61}" type="presOf" srcId="{445336F3-720A-4CCD-9A18-C87A08F4BF19}" destId="{8BCBE6B7-B260-4304-8FBD-1D28C3C3DBBF}" srcOrd="0" destOrd="0" presId="urn:microsoft.com/office/officeart/2005/8/layout/hProcess9"/>
    <dgm:cxn modelId="{A79630F9-F78A-410D-A941-FFE1138F098B}" srcId="{C8D63BC6-9E97-4494-B598-D43CA8F0AF1E}" destId="{5F678AB0-C04A-43A9-89C5-CF963E738967}" srcOrd="3" destOrd="0" parTransId="{7DC16F73-101B-4891-ACDB-CABA987B769D}" sibTransId="{3B7C8C8B-7E1B-45DA-BED6-5F67A6F3C8FC}"/>
    <dgm:cxn modelId="{610EC4C9-BF19-4DF7-B740-66B3332D2A70}" type="presParOf" srcId="{FBC8EBF3-D528-4EE5-990F-CF5724E521C1}" destId="{CA92A847-8E23-4864-883C-901C40A1E25E}" srcOrd="0" destOrd="0" presId="urn:microsoft.com/office/officeart/2005/8/layout/hProcess9"/>
    <dgm:cxn modelId="{3A3DDC09-B4AD-4D37-BFBC-C73F66E33C0A}" type="presParOf" srcId="{FBC8EBF3-D528-4EE5-990F-CF5724E521C1}" destId="{C7D875F1-A370-40CF-B42B-B9355EB1C272}" srcOrd="1" destOrd="0" presId="urn:microsoft.com/office/officeart/2005/8/layout/hProcess9"/>
    <dgm:cxn modelId="{45C248F4-2D06-4285-94F2-E7DEF0503540}" type="presParOf" srcId="{C7D875F1-A370-40CF-B42B-B9355EB1C272}" destId="{FC7CD0C0-4518-45FE-96BB-3EDD80619804}" srcOrd="0" destOrd="0" presId="urn:microsoft.com/office/officeart/2005/8/layout/hProcess9"/>
    <dgm:cxn modelId="{A3348B3C-F8CD-4A55-A237-5AD8493A367F}" type="presParOf" srcId="{C7D875F1-A370-40CF-B42B-B9355EB1C272}" destId="{9E00EC9B-4A6E-4F22-8D89-CCA8CB05A409}" srcOrd="1" destOrd="0" presId="urn:microsoft.com/office/officeart/2005/8/layout/hProcess9"/>
    <dgm:cxn modelId="{B741695D-52F0-4166-9849-0EAAA4CBF4AA}" type="presParOf" srcId="{C7D875F1-A370-40CF-B42B-B9355EB1C272}" destId="{8BCBE6B7-B260-4304-8FBD-1D28C3C3DBBF}" srcOrd="2" destOrd="0" presId="urn:microsoft.com/office/officeart/2005/8/layout/hProcess9"/>
    <dgm:cxn modelId="{B25ED145-DA51-48B9-A50A-EA079F2DC33C}" type="presParOf" srcId="{C7D875F1-A370-40CF-B42B-B9355EB1C272}" destId="{23A6F33F-370B-49CC-B9E1-96262CBF43CE}" srcOrd="3" destOrd="0" presId="urn:microsoft.com/office/officeart/2005/8/layout/hProcess9"/>
    <dgm:cxn modelId="{0396BE88-C961-49F5-9DA5-C1705D2353E4}" type="presParOf" srcId="{C7D875F1-A370-40CF-B42B-B9355EB1C272}" destId="{1898FA06-62AF-48A8-A3FC-07EC9E6CBACB}" srcOrd="4" destOrd="0" presId="urn:microsoft.com/office/officeart/2005/8/layout/hProcess9"/>
    <dgm:cxn modelId="{7D214470-0222-4298-942D-8AF8C519B511}" type="presParOf" srcId="{C7D875F1-A370-40CF-B42B-B9355EB1C272}" destId="{CCCDD06B-9802-430D-B88E-0C3813F3A88E}" srcOrd="5" destOrd="0" presId="urn:microsoft.com/office/officeart/2005/8/layout/hProcess9"/>
    <dgm:cxn modelId="{C17F7557-BF9E-43F6-BEE6-0124BE322394}" type="presParOf" srcId="{C7D875F1-A370-40CF-B42B-B9355EB1C272}" destId="{2C17DA00-BAAE-4F4E-8AD4-62A49318A744}" srcOrd="6" destOrd="0" presId="urn:microsoft.com/office/officeart/2005/8/layout/hProcess9"/>
    <dgm:cxn modelId="{706E0A5D-7037-4006-B196-0A6929C11D54}" type="presParOf" srcId="{C7D875F1-A370-40CF-B42B-B9355EB1C272}" destId="{0E58E931-54C2-4557-B803-C462C36C4586}" srcOrd="7" destOrd="0" presId="urn:microsoft.com/office/officeart/2005/8/layout/hProcess9"/>
    <dgm:cxn modelId="{FAEE6C8F-A0F3-4DEA-B91E-0C46CB829431}" type="presParOf" srcId="{C7D875F1-A370-40CF-B42B-B9355EB1C272}" destId="{5B5CA2CB-B4D2-4504-8436-E9725C3DC6D5}" srcOrd="8" destOrd="0" presId="urn:microsoft.com/office/officeart/2005/8/layout/hProcess9"/>
    <dgm:cxn modelId="{B70069DF-4034-4DC8-983D-FE2974AC9818}" type="presParOf" srcId="{C7D875F1-A370-40CF-B42B-B9355EB1C272}" destId="{82863C87-7353-44EC-8508-ED47AE8BC88E}" srcOrd="9" destOrd="0" presId="urn:microsoft.com/office/officeart/2005/8/layout/hProcess9"/>
    <dgm:cxn modelId="{31E03A6A-2F8D-4135-9834-7C1A44E0EE0F}" type="presParOf" srcId="{C7D875F1-A370-40CF-B42B-B9355EB1C272}" destId="{BEDB19AA-59A5-4893-A0E8-AFDF38F4447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7EE7A6-2BAA-42A6-BD48-C8167138FABD}" type="doc">
      <dgm:prSet loTypeId="urn:microsoft.com/office/officeart/2005/8/layout/hierarchy3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ED393A-889A-4526-B18A-92B7DF5BAAB9}">
      <dgm:prSet/>
      <dgm:spPr/>
      <dgm:t>
        <a:bodyPr/>
        <a:lstStyle/>
        <a:p>
          <a:r>
            <a:rPr lang="hr-HR" b="1" dirty="0"/>
            <a:t>Prihodi od prodaje </a:t>
          </a:r>
          <a:r>
            <a:rPr lang="hr-HR" b="1" dirty="0" err="1"/>
            <a:t>NEproizvedene</a:t>
          </a:r>
          <a:r>
            <a:rPr lang="hr-HR" b="1" dirty="0"/>
            <a:t> dugotrajne imovine (71)</a:t>
          </a:r>
          <a:endParaRPr lang="en-US" dirty="0"/>
        </a:p>
      </dgm:t>
    </dgm:pt>
    <dgm:pt modelId="{B65E0B10-F7F8-4C5C-95B9-29F9382E56A0}" type="parTrans" cxnId="{E7239AF8-AA84-4BFB-85AF-22A906E7DD70}">
      <dgm:prSet/>
      <dgm:spPr/>
      <dgm:t>
        <a:bodyPr/>
        <a:lstStyle/>
        <a:p>
          <a:endParaRPr lang="en-US"/>
        </a:p>
      </dgm:t>
    </dgm:pt>
    <dgm:pt modelId="{A000849A-CFA6-45B0-B9C5-8BA221276FE8}" type="sibTrans" cxnId="{E7239AF8-AA84-4BFB-85AF-22A906E7DD70}">
      <dgm:prSet/>
      <dgm:spPr/>
      <dgm:t>
        <a:bodyPr/>
        <a:lstStyle/>
        <a:p>
          <a:endParaRPr lang="en-US"/>
        </a:p>
      </dgm:t>
    </dgm:pt>
    <dgm:pt modelId="{4630C1FD-CDC4-4DCE-A70F-28D47E7BADF4}">
      <dgm:prSet/>
      <dgm:spPr/>
      <dgm:t>
        <a:bodyPr/>
        <a:lstStyle/>
        <a:p>
          <a:r>
            <a:rPr lang="hr-HR" b="1"/>
            <a:t>Prihodi od prodaje PROizvedene          dugotrajne imovine (72)</a:t>
          </a:r>
          <a:endParaRPr lang="en-US"/>
        </a:p>
      </dgm:t>
    </dgm:pt>
    <dgm:pt modelId="{B534D834-6DFA-4062-A270-D5F5915AEA66}" type="parTrans" cxnId="{44897D5F-9941-4139-994D-8EA92CB560F4}">
      <dgm:prSet/>
      <dgm:spPr/>
      <dgm:t>
        <a:bodyPr/>
        <a:lstStyle/>
        <a:p>
          <a:endParaRPr lang="en-US"/>
        </a:p>
      </dgm:t>
    </dgm:pt>
    <dgm:pt modelId="{33AC6328-E150-4AC4-8D21-D03F51D4263F}" type="sibTrans" cxnId="{44897D5F-9941-4139-994D-8EA92CB560F4}">
      <dgm:prSet/>
      <dgm:spPr/>
      <dgm:t>
        <a:bodyPr/>
        <a:lstStyle/>
        <a:p>
          <a:endParaRPr lang="en-US"/>
        </a:p>
      </dgm:t>
    </dgm:pt>
    <dgm:pt modelId="{D702334E-BE5D-4480-867C-684C9F05C55F}" type="pres">
      <dgm:prSet presAssocID="{B97EE7A6-2BAA-42A6-BD48-C8167138FA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E81F23-1F2E-4AA0-B077-29DFE8C5E82E}" type="pres">
      <dgm:prSet presAssocID="{4FED393A-889A-4526-B18A-92B7DF5BAAB9}" presName="root" presStyleCnt="0"/>
      <dgm:spPr/>
    </dgm:pt>
    <dgm:pt modelId="{2504FFCE-818F-4693-98B2-4630BBF5E1BE}" type="pres">
      <dgm:prSet presAssocID="{4FED393A-889A-4526-B18A-92B7DF5BAAB9}" presName="rootComposite" presStyleCnt="0"/>
      <dgm:spPr/>
    </dgm:pt>
    <dgm:pt modelId="{425938A8-D692-4AA9-BDC2-2DC4799FB0EA}" type="pres">
      <dgm:prSet presAssocID="{4FED393A-889A-4526-B18A-92B7DF5BAAB9}" presName="rootText" presStyleLbl="node1" presStyleIdx="0" presStyleCnt="2" custLinFactNeighborX="-27" custLinFactNeighborY="-38978"/>
      <dgm:spPr/>
    </dgm:pt>
    <dgm:pt modelId="{352F4D19-88B8-4F5D-AEA8-D505BA2BABE7}" type="pres">
      <dgm:prSet presAssocID="{4FED393A-889A-4526-B18A-92B7DF5BAAB9}" presName="rootConnector" presStyleLbl="node1" presStyleIdx="0" presStyleCnt="2"/>
      <dgm:spPr/>
    </dgm:pt>
    <dgm:pt modelId="{015CB1BF-C688-4101-8850-52D4C79364E5}" type="pres">
      <dgm:prSet presAssocID="{4FED393A-889A-4526-B18A-92B7DF5BAAB9}" presName="childShape" presStyleCnt="0"/>
      <dgm:spPr/>
    </dgm:pt>
    <dgm:pt modelId="{A445E2AB-6BD3-4F11-A4A7-04D8DA4AB7E2}" type="pres">
      <dgm:prSet presAssocID="{4630C1FD-CDC4-4DCE-A70F-28D47E7BADF4}" presName="root" presStyleCnt="0"/>
      <dgm:spPr/>
    </dgm:pt>
    <dgm:pt modelId="{2E02D6E8-5C3A-4CA1-A072-2F5AD871869F}" type="pres">
      <dgm:prSet presAssocID="{4630C1FD-CDC4-4DCE-A70F-28D47E7BADF4}" presName="rootComposite" presStyleCnt="0"/>
      <dgm:spPr/>
    </dgm:pt>
    <dgm:pt modelId="{0B768A4E-C7F3-40D6-9A09-08B85631BC91}" type="pres">
      <dgm:prSet presAssocID="{4630C1FD-CDC4-4DCE-A70F-28D47E7BADF4}" presName="rootText" presStyleLbl="node1" presStyleIdx="1" presStyleCnt="2" custLinFactNeighborX="-4018" custLinFactNeighborY="-38670"/>
      <dgm:spPr/>
    </dgm:pt>
    <dgm:pt modelId="{06C46FCD-F2F5-47D3-A14E-8F7B408E7EE4}" type="pres">
      <dgm:prSet presAssocID="{4630C1FD-CDC4-4DCE-A70F-28D47E7BADF4}" presName="rootConnector" presStyleLbl="node1" presStyleIdx="1" presStyleCnt="2"/>
      <dgm:spPr/>
    </dgm:pt>
    <dgm:pt modelId="{E4A4E967-A328-4838-AEE1-F961E835E118}" type="pres">
      <dgm:prSet presAssocID="{4630C1FD-CDC4-4DCE-A70F-28D47E7BADF4}" presName="childShape" presStyleCnt="0"/>
      <dgm:spPr/>
    </dgm:pt>
  </dgm:ptLst>
  <dgm:cxnLst>
    <dgm:cxn modelId="{224DCA0D-B6A4-4437-9373-37A7868095CE}" type="presOf" srcId="{B97EE7A6-2BAA-42A6-BD48-C8167138FABD}" destId="{D702334E-BE5D-4480-867C-684C9F05C55F}" srcOrd="0" destOrd="0" presId="urn:microsoft.com/office/officeart/2005/8/layout/hierarchy3"/>
    <dgm:cxn modelId="{928B1228-0181-43F7-B6A8-CE782359123D}" type="presOf" srcId="{4FED393A-889A-4526-B18A-92B7DF5BAAB9}" destId="{352F4D19-88B8-4F5D-AEA8-D505BA2BABE7}" srcOrd="1" destOrd="0" presId="urn:microsoft.com/office/officeart/2005/8/layout/hierarchy3"/>
    <dgm:cxn modelId="{5F05EE2B-6CB1-4ECC-A5CC-BCE9EBFC1E31}" type="presOf" srcId="{4630C1FD-CDC4-4DCE-A70F-28D47E7BADF4}" destId="{06C46FCD-F2F5-47D3-A14E-8F7B408E7EE4}" srcOrd="1" destOrd="0" presId="urn:microsoft.com/office/officeart/2005/8/layout/hierarchy3"/>
    <dgm:cxn modelId="{44897D5F-9941-4139-994D-8EA92CB560F4}" srcId="{B97EE7A6-2BAA-42A6-BD48-C8167138FABD}" destId="{4630C1FD-CDC4-4DCE-A70F-28D47E7BADF4}" srcOrd="1" destOrd="0" parTransId="{B534D834-6DFA-4062-A270-D5F5915AEA66}" sibTransId="{33AC6328-E150-4AC4-8D21-D03F51D4263F}"/>
    <dgm:cxn modelId="{B94DD14E-2D2C-4570-ADB7-1704F4418990}" type="presOf" srcId="{4FED393A-889A-4526-B18A-92B7DF5BAAB9}" destId="{425938A8-D692-4AA9-BDC2-2DC4799FB0EA}" srcOrd="0" destOrd="0" presId="urn:microsoft.com/office/officeart/2005/8/layout/hierarchy3"/>
    <dgm:cxn modelId="{67301CB6-C8FF-4EAD-8714-DB9E1EBF41BA}" type="presOf" srcId="{4630C1FD-CDC4-4DCE-A70F-28D47E7BADF4}" destId="{0B768A4E-C7F3-40D6-9A09-08B85631BC91}" srcOrd="0" destOrd="0" presId="urn:microsoft.com/office/officeart/2005/8/layout/hierarchy3"/>
    <dgm:cxn modelId="{E7239AF8-AA84-4BFB-85AF-22A906E7DD70}" srcId="{B97EE7A6-2BAA-42A6-BD48-C8167138FABD}" destId="{4FED393A-889A-4526-B18A-92B7DF5BAAB9}" srcOrd="0" destOrd="0" parTransId="{B65E0B10-F7F8-4C5C-95B9-29F9382E56A0}" sibTransId="{A000849A-CFA6-45B0-B9C5-8BA221276FE8}"/>
    <dgm:cxn modelId="{9B5DFB8E-330E-436F-B1CE-14D32C4AB9B7}" type="presParOf" srcId="{D702334E-BE5D-4480-867C-684C9F05C55F}" destId="{13E81F23-1F2E-4AA0-B077-29DFE8C5E82E}" srcOrd="0" destOrd="0" presId="urn:microsoft.com/office/officeart/2005/8/layout/hierarchy3"/>
    <dgm:cxn modelId="{363271D0-4775-4670-8BA0-67786AB69874}" type="presParOf" srcId="{13E81F23-1F2E-4AA0-B077-29DFE8C5E82E}" destId="{2504FFCE-818F-4693-98B2-4630BBF5E1BE}" srcOrd="0" destOrd="0" presId="urn:microsoft.com/office/officeart/2005/8/layout/hierarchy3"/>
    <dgm:cxn modelId="{1FD2AD00-E9E6-48CD-93FD-A4D8559B7DAD}" type="presParOf" srcId="{2504FFCE-818F-4693-98B2-4630BBF5E1BE}" destId="{425938A8-D692-4AA9-BDC2-2DC4799FB0EA}" srcOrd="0" destOrd="0" presId="urn:microsoft.com/office/officeart/2005/8/layout/hierarchy3"/>
    <dgm:cxn modelId="{0DCF9F7D-FC6C-4165-8412-F73119A9325E}" type="presParOf" srcId="{2504FFCE-818F-4693-98B2-4630BBF5E1BE}" destId="{352F4D19-88B8-4F5D-AEA8-D505BA2BABE7}" srcOrd="1" destOrd="0" presId="urn:microsoft.com/office/officeart/2005/8/layout/hierarchy3"/>
    <dgm:cxn modelId="{8985B6FB-0026-4353-A115-1A091DE5E50E}" type="presParOf" srcId="{13E81F23-1F2E-4AA0-B077-29DFE8C5E82E}" destId="{015CB1BF-C688-4101-8850-52D4C79364E5}" srcOrd="1" destOrd="0" presId="urn:microsoft.com/office/officeart/2005/8/layout/hierarchy3"/>
    <dgm:cxn modelId="{2FE19D51-96A7-4EBC-B8F1-62EA49B355CF}" type="presParOf" srcId="{D702334E-BE5D-4480-867C-684C9F05C55F}" destId="{A445E2AB-6BD3-4F11-A4A7-04D8DA4AB7E2}" srcOrd="1" destOrd="0" presId="urn:microsoft.com/office/officeart/2005/8/layout/hierarchy3"/>
    <dgm:cxn modelId="{213614CF-9493-4D9B-9C70-9CEA5EB48B16}" type="presParOf" srcId="{A445E2AB-6BD3-4F11-A4A7-04D8DA4AB7E2}" destId="{2E02D6E8-5C3A-4CA1-A072-2F5AD871869F}" srcOrd="0" destOrd="0" presId="urn:microsoft.com/office/officeart/2005/8/layout/hierarchy3"/>
    <dgm:cxn modelId="{F765C788-8ACF-490B-9F28-BC57F9CCD82C}" type="presParOf" srcId="{2E02D6E8-5C3A-4CA1-A072-2F5AD871869F}" destId="{0B768A4E-C7F3-40D6-9A09-08B85631BC91}" srcOrd="0" destOrd="0" presId="urn:microsoft.com/office/officeart/2005/8/layout/hierarchy3"/>
    <dgm:cxn modelId="{9844EECE-8A18-4FA8-AFCA-2566A1B97F46}" type="presParOf" srcId="{2E02D6E8-5C3A-4CA1-A072-2F5AD871869F}" destId="{06C46FCD-F2F5-47D3-A14E-8F7B408E7EE4}" srcOrd="1" destOrd="0" presId="urn:microsoft.com/office/officeart/2005/8/layout/hierarchy3"/>
    <dgm:cxn modelId="{80505C2C-E220-4DA1-8BD1-36E6588335E8}" type="presParOf" srcId="{A445E2AB-6BD3-4F11-A4A7-04D8DA4AB7E2}" destId="{E4A4E967-A328-4838-AEE1-F961E835E11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7EE7A6-2BAA-42A6-BD48-C8167138FABD}" type="doc">
      <dgm:prSet loTypeId="urn:microsoft.com/office/officeart/2005/8/layout/hierarchy3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ED393A-889A-4526-B18A-92B7DF5BAAB9}">
      <dgm:prSet custT="1"/>
      <dgm:spPr/>
      <dgm:t>
        <a:bodyPr/>
        <a:lstStyle/>
        <a:p>
          <a:pPr algn="r"/>
          <a:r>
            <a:rPr lang="hr-HR" sz="2400" b="1" dirty="0">
              <a:solidFill>
                <a:schemeClr val="tx1"/>
              </a:solidFill>
            </a:rPr>
            <a:t>Zemljišta (711)</a:t>
          </a:r>
          <a:endParaRPr lang="en-US" sz="2400" dirty="0">
            <a:solidFill>
              <a:schemeClr val="tx1"/>
            </a:solidFill>
          </a:endParaRPr>
        </a:p>
      </dgm:t>
    </dgm:pt>
    <dgm:pt modelId="{B65E0B10-F7F8-4C5C-95B9-29F9382E56A0}" type="parTrans" cxnId="{E7239AF8-AA84-4BFB-85AF-22A906E7D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00849A-CFA6-45B0-B9C5-8BA221276FE8}" type="sibTrans" cxnId="{E7239AF8-AA84-4BFB-85AF-22A906E7D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30C1FD-CDC4-4DCE-A70F-28D47E7BADF4}">
      <dgm:prSet custT="1"/>
      <dgm:spPr/>
      <dgm:t>
        <a:bodyPr/>
        <a:lstStyle/>
        <a:p>
          <a:pPr algn="r"/>
          <a:r>
            <a:rPr lang="hr-HR" sz="2400" b="1" dirty="0">
              <a:solidFill>
                <a:schemeClr val="tx1"/>
              </a:solidFill>
            </a:rPr>
            <a:t>Građevinski objekti (721)</a:t>
          </a:r>
          <a:endParaRPr lang="en-US" sz="2400" dirty="0">
            <a:solidFill>
              <a:schemeClr val="tx1"/>
            </a:solidFill>
          </a:endParaRPr>
        </a:p>
      </dgm:t>
    </dgm:pt>
    <dgm:pt modelId="{B534D834-6DFA-4062-A270-D5F5915AEA66}" type="parTrans" cxnId="{44897D5F-9941-4139-994D-8EA92CB560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AC6328-E150-4AC4-8D21-D03F51D4263F}" type="sibTrans" cxnId="{44897D5F-9941-4139-994D-8EA92CB560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02334E-BE5D-4480-867C-684C9F05C55F}" type="pres">
      <dgm:prSet presAssocID="{B97EE7A6-2BAA-42A6-BD48-C8167138FA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E81F23-1F2E-4AA0-B077-29DFE8C5E82E}" type="pres">
      <dgm:prSet presAssocID="{4FED393A-889A-4526-B18A-92B7DF5BAAB9}" presName="root" presStyleCnt="0"/>
      <dgm:spPr/>
    </dgm:pt>
    <dgm:pt modelId="{2504FFCE-818F-4693-98B2-4630BBF5E1BE}" type="pres">
      <dgm:prSet presAssocID="{4FED393A-889A-4526-B18A-92B7DF5BAAB9}" presName="rootComposite" presStyleCnt="0"/>
      <dgm:spPr/>
    </dgm:pt>
    <dgm:pt modelId="{425938A8-D692-4AA9-BDC2-2DC4799FB0EA}" type="pres">
      <dgm:prSet presAssocID="{4FED393A-889A-4526-B18A-92B7DF5BAAB9}" presName="rootText" presStyleLbl="node1" presStyleIdx="0" presStyleCnt="2" custScaleY="55409" custLinFactNeighborX="7360" custLinFactNeighborY="51314"/>
      <dgm:spPr/>
    </dgm:pt>
    <dgm:pt modelId="{352F4D19-88B8-4F5D-AEA8-D505BA2BABE7}" type="pres">
      <dgm:prSet presAssocID="{4FED393A-889A-4526-B18A-92B7DF5BAAB9}" presName="rootConnector" presStyleLbl="node1" presStyleIdx="0" presStyleCnt="2"/>
      <dgm:spPr/>
    </dgm:pt>
    <dgm:pt modelId="{015CB1BF-C688-4101-8850-52D4C79364E5}" type="pres">
      <dgm:prSet presAssocID="{4FED393A-889A-4526-B18A-92B7DF5BAAB9}" presName="childShape" presStyleCnt="0"/>
      <dgm:spPr/>
    </dgm:pt>
    <dgm:pt modelId="{A445E2AB-6BD3-4F11-A4A7-04D8DA4AB7E2}" type="pres">
      <dgm:prSet presAssocID="{4630C1FD-CDC4-4DCE-A70F-28D47E7BADF4}" presName="root" presStyleCnt="0"/>
      <dgm:spPr/>
    </dgm:pt>
    <dgm:pt modelId="{2E02D6E8-5C3A-4CA1-A072-2F5AD871869F}" type="pres">
      <dgm:prSet presAssocID="{4630C1FD-CDC4-4DCE-A70F-28D47E7BADF4}" presName="rootComposite" presStyleCnt="0"/>
      <dgm:spPr/>
    </dgm:pt>
    <dgm:pt modelId="{0B768A4E-C7F3-40D6-9A09-08B85631BC91}" type="pres">
      <dgm:prSet presAssocID="{4630C1FD-CDC4-4DCE-A70F-28D47E7BADF4}" presName="rootText" presStyleLbl="node1" presStyleIdx="1" presStyleCnt="2" custScaleY="52530" custLinFactNeighborX="-1574" custLinFactNeighborY="55555"/>
      <dgm:spPr/>
    </dgm:pt>
    <dgm:pt modelId="{06C46FCD-F2F5-47D3-A14E-8F7B408E7EE4}" type="pres">
      <dgm:prSet presAssocID="{4630C1FD-CDC4-4DCE-A70F-28D47E7BADF4}" presName="rootConnector" presStyleLbl="node1" presStyleIdx="1" presStyleCnt="2"/>
      <dgm:spPr/>
    </dgm:pt>
    <dgm:pt modelId="{E4A4E967-A328-4838-AEE1-F961E835E118}" type="pres">
      <dgm:prSet presAssocID="{4630C1FD-CDC4-4DCE-A70F-28D47E7BADF4}" presName="childShape" presStyleCnt="0"/>
      <dgm:spPr/>
    </dgm:pt>
  </dgm:ptLst>
  <dgm:cxnLst>
    <dgm:cxn modelId="{224DCA0D-B6A4-4437-9373-37A7868095CE}" type="presOf" srcId="{B97EE7A6-2BAA-42A6-BD48-C8167138FABD}" destId="{D702334E-BE5D-4480-867C-684C9F05C55F}" srcOrd="0" destOrd="0" presId="urn:microsoft.com/office/officeart/2005/8/layout/hierarchy3"/>
    <dgm:cxn modelId="{928B1228-0181-43F7-B6A8-CE782359123D}" type="presOf" srcId="{4FED393A-889A-4526-B18A-92B7DF5BAAB9}" destId="{352F4D19-88B8-4F5D-AEA8-D505BA2BABE7}" srcOrd="1" destOrd="0" presId="urn:microsoft.com/office/officeart/2005/8/layout/hierarchy3"/>
    <dgm:cxn modelId="{5F05EE2B-6CB1-4ECC-A5CC-BCE9EBFC1E31}" type="presOf" srcId="{4630C1FD-CDC4-4DCE-A70F-28D47E7BADF4}" destId="{06C46FCD-F2F5-47D3-A14E-8F7B408E7EE4}" srcOrd="1" destOrd="0" presId="urn:microsoft.com/office/officeart/2005/8/layout/hierarchy3"/>
    <dgm:cxn modelId="{44897D5F-9941-4139-994D-8EA92CB560F4}" srcId="{B97EE7A6-2BAA-42A6-BD48-C8167138FABD}" destId="{4630C1FD-CDC4-4DCE-A70F-28D47E7BADF4}" srcOrd="1" destOrd="0" parTransId="{B534D834-6DFA-4062-A270-D5F5915AEA66}" sibTransId="{33AC6328-E150-4AC4-8D21-D03F51D4263F}"/>
    <dgm:cxn modelId="{B94DD14E-2D2C-4570-ADB7-1704F4418990}" type="presOf" srcId="{4FED393A-889A-4526-B18A-92B7DF5BAAB9}" destId="{425938A8-D692-4AA9-BDC2-2DC4799FB0EA}" srcOrd="0" destOrd="0" presId="urn:microsoft.com/office/officeart/2005/8/layout/hierarchy3"/>
    <dgm:cxn modelId="{67301CB6-C8FF-4EAD-8714-DB9E1EBF41BA}" type="presOf" srcId="{4630C1FD-CDC4-4DCE-A70F-28D47E7BADF4}" destId="{0B768A4E-C7F3-40D6-9A09-08B85631BC91}" srcOrd="0" destOrd="0" presId="urn:microsoft.com/office/officeart/2005/8/layout/hierarchy3"/>
    <dgm:cxn modelId="{E7239AF8-AA84-4BFB-85AF-22A906E7DD70}" srcId="{B97EE7A6-2BAA-42A6-BD48-C8167138FABD}" destId="{4FED393A-889A-4526-B18A-92B7DF5BAAB9}" srcOrd="0" destOrd="0" parTransId="{B65E0B10-F7F8-4C5C-95B9-29F9382E56A0}" sibTransId="{A000849A-CFA6-45B0-B9C5-8BA221276FE8}"/>
    <dgm:cxn modelId="{9B5DFB8E-330E-436F-B1CE-14D32C4AB9B7}" type="presParOf" srcId="{D702334E-BE5D-4480-867C-684C9F05C55F}" destId="{13E81F23-1F2E-4AA0-B077-29DFE8C5E82E}" srcOrd="0" destOrd="0" presId="urn:microsoft.com/office/officeart/2005/8/layout/hierarchy3"/>
    <dgm:cxn modelId="{363271D0-4775-4670-8BA0-67786AB69874}" type="presParOf" srcId="{13E81F23-1F2E-4AA0-B077-29DFE8C5E82E}" destId="{2504FFCE-818F-4693-98B2-4630BBF5E1BE}" srcOrd="0" destOrd="0" presId="urn:microsoft.com/office/officeart/2005/8/layout/hierarchy3"/>
    <dgm:cxn modelId="{1FD2AD00-E9E6-48CD-93FD-A4D8559B7DAD}" type="presParOf" srcId="{2504FFCE-818F-4693-98B2-4630BBF5E1BE}" destId="{425938A8-D692-4AA9-BDC2-2DC4799FB0EA}" srcOrd="0" destOrd="0" presId="urn:microsoft.com/office/officeart/2005/8/layout/hierarchy3"/>
    <dgm:cxn modelId="{0DCF9F7D-FC6C-4165-8412-F73119A9325E}" type="presParOf" srcId="{2504FFCE-818F-4693-98B2-4630BBF5E1BE}" destId="{352F4D19-88B8-4F5D-AEA8-D505BA2BABE7}" srcOrd="1" destOrd="0" presId="urn:microsoft.com/office/officeart/2005/8/layout/hierarchy3"/>
    <dgm:cxn modelId="{8985B6FB-0026-4353-A115-1A091DE5E50E}" type="presParOf" srcId="{13E81F23-1F2E-4AA0-B077-29DFE8C5E82E}" destId="{015CB1BF-C688-4101-8850-52D4C79364E5}" srcOrd="1" destOrd="0" presId="urn:microsoft.com/office/officeart/2005/8/layout/hierarchy3"/>
    <dgm:cxn modelId="{2FE19D51-96A7-4EBC-B8F1-62EA49B355CF}" type="presParOf" srcId="{D702334E-BE5D-4480-867C-684C9F05C55F}" destId="{A445E2AB-6BD3-4F11-A4A7-04D8DA4AB7E2}" srcOrd="1" destOrd="0" presId="urn:microsoft.com/office/officeart/2005/8/layout/hierarchy3"/>
    <dgm:cxn modelId="{213614CF-9493-4D9B-9C70-9CEA5EB48B16}" type="presParOf" srcId="{A445E2AB-6BD3-4F11-A4A7-04D8DA4AB7E2}" destId="{2E02D6E8-5C3A-4CA1-A072-2F5AD871869F}" srcOrd="0" destOrd="0" presId="urn:microsoft.com/office/officeart/2005/8/layout/hierarchy3"/>
    <dgm:cxn modelId="{F765C788-8ACF-490B-9F28-BC57F9CCD82C}" type="presParOf" srcId="{2E02D6E8-5C3A-4CA1-A072-2F5AD871869F}" destId="{0B768A4E-C7F3-40D6-9A09-08B85631BC91}" srcOrd="0" destOrd="0" presId="urn:microsoft.com/office/officeart/2005/8/layout/hierarchy3"/>
    <dgm:cxn modelId="{9844EECE-8A18-4FA8-AFCA-2566A1B97F46}" type="presParOf" srcId="{2E02D6E8-5C3A-4CA1-A072-2F5AD871869F}" destId="{06C46FCD-F2F5-47D3-A14E-8F7B408E7EE4}" srcOrd="1" destOrd="0" presId="urn:microsoft.com/office/officeart/2005/8/layout/hierarchy3"/>
    <dgm:cxn modelId="{80505C2C-E220-4DA1-8BD1-36E6588335E8}" type="presParOf" srcId="{A445E2AB-6BD3-4F11-A4A7-04D8DA4AB7E2}" destId="{E4A4E967-A328-4838-AEE1-F961E835E11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AF365B-7937-472C-9D19-0D24802F8D23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9A20CE6-0201-4E1C-9E75-62131DA655FD}">
      <dgm:prSet/>
      <dgm:spPr/>
      <dgm:t>
        <a:bodyPr/>
        <a:lstStyle/>
        <a:p>
          <a:pPr algn="ctr"/>
          <a:r>
            <a:rPr lang="hr-HR" b="1" dirty="0"/>
            <a:t>Prema ekonomskoj klasifikaciji (3)</a:t>
          </a:r>
          <a:endParaRPr lang="en-US" dirty="0"/>
        </a:p>
      </dgm:t>
    </dgm:pt>
    <dgm:pt modelId="{DE1E73D0-669D-4547-9787-3E1140C673AF}" type="parTrans" cxnId="{63B04FA8-4326-47C2-9835-EB57BE873847}">
      <dgm:prSet/>
      <dgm:spPr/>
      <dgm:t>
        <a:bodyPr/>
        <a:lstStyle/>
        <a:p>
          <a:endParaRPr lang="en-US"/>
        </a:p>
      </dgm:t>
    </dgm:pt>
    <dgm:pt modelId="{FFA3A410-26C6-481B-BA37-3FF5B5A21D94}" type="sibTrans" cxnId="{63B04FA8-4326-47C2-9835-EB57BE87384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A847FC0-3009-41E2-8D4C-2503CD2D9729}">
      <dgm:prSet/>
      <dgm:spPr/>
      <dgm:t>
        <a:bodyPr/>
        <a:lstStyle/>
        <a:p>
          <a:pPr algn="ctr"/>
          <a:r>
            <a:rPr lang="hr-HR" b="1" dirty="0"/>
            <a:t>prema funkcijskoj klasifikaciji</a:t>
          </a:r>
          <a:endParaRPr lang="en-US" dirty="0"/>
        </a:p>
      </dgm:t>
    </dgm:pt>
    <dgm:pt modelId="{CB99040D-0776-4A8C-B284-A68AEA05FB3D}" type="parTrans" cxnId="{D9E4B01C-DEA9-4E52-BBB3-8CE4467EFC61}">
      <dgm:prSet/>
      <dgm:spPr/>
      <dgm:t>
        <a:bodyPr/>
        <a:lstStyle/>
        <a:p>
          <a:endParaRPr lang="en-US"/>
        </a:p>
      </dgm:t>
    </dgm:pt>
    <dgm:pt modelId="{B52A804F-F7BC-4644-B53C-C16BDD5BA55B}" type="sibTrans" cxnId="{D9E4B01C-DEA9-4E52-BBB3-8CE4467EFC6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24B78A3-A051-4C99-822F-C74D5C5CE1AC}" type="pres">
      <dgm:prSet presAssocID="{67AF365B-7937-472C-9D19-0D24802F8D23}" presName="Name0" presStyleCnt="0">
        <dgm:presLayoutVars>
          <dgm:animLvl val="lvl"/>
          <dgm:resizeHandles val="exact"/>
        </dgm:presLayoutVars>
      </dgm:prSet>
      <dgm:spPr/>
    </dgm:pt>
    <dgm:pt modelId="{178248D6-F5F1-460A-B509-D22A797DBD18}" type="pres">
      <dgm:prSet presAssocID="{C9A20CE6-0201-4E1C-9E75-62131DA655FD}" presName="compositeNode" presStyleCnt="0">
        <dgm:presLayoutVars>
          <dgm:bulletEnabled val="1"/>
        </dgm:presLayoutVars>
      </dgm:prSet>
      <dgm:spPr/>
    </dgm:pt>
    <dgm:pt modelId="{592E65BD-61A7-42B6-AD6F-405ECC24BECE}" type="pres">
      <dgm:prSet presAssocID="{C9A20CE6-0201-4E1C-9E75-62131DA655FD}" presName="bgRect" presStyleLbl="bgAccFollowNode1" presStyleIdx="0" presStyleCnt="2" custLinFactNeighborX="-2719" custLinFactNeighborY="-8971"/>
      <dgm:spPr/>
    </dgm:pt>
    <dgm:pt modelId="{1FBD36F8-0200-4BD4-B28D-E430A7A01B41}" type="pres">
      <dgm:prSet presAssocID="{FFA3A410-26C6-481B-BA37-3FF5B5A21D94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79836303-1960-4DAC-AC69-952FDA87E918}" type="pres">
      <dgm:prSet presAssocID="{C9A20CE6-0201-4E1C-9E75-62131DA655FD}" presName="bottomLine" presStyleLbl="alignNode1" presStyleIdx="1" presStyleCnt="4">
        <dgm:presLayoutVars/>
      </dgm:prSet>
      <dgm:spPr/>
    </dgm:pt>
    <dgm:pt modelId="{4871826A-F77A-4317-87D9-AE805DB6F872}" type="pres">
      <dgm:prSet presAssocID="{C9A20CE6-0201-4E1C-9E75-62131DA655FD}" presName="nodeText" presStyleLbl="bgAccFollowNode1" presStyleIdx="0" presStyleCnt="2">
        <dgm:presLayoutVars>
          <dgm:bulletEnabled val="1"/>
        </dgm:presLayoutVars>
      </dgm:prSet>
      <dgm:spPr/>
    </dgm:pt>
    <dgm:pt modelId="{82607C93-99BF-482D-A463-DE08FFCC887B}" type="pres">
      <dgm:prSet presAssocID="{FFA3A410-26C6-481B-BA37-3FF5B5A21D94}" presName="sibTrans" presStyleCnt="0"/>
      <dgm:spPr/>
    </dgm:pt>
    <dgm:pt modelId="{FAB4C639-068F-4F6E-A77C-BC215A3B9AD4}" type="pres">
      <dgm:prSet presAssocID="{AA847FC0-3009-41E2-8D4C-2503CD2D9729}" presName="compositeNode" presStyleCnt="0">
        <dgm:presLayoutVars>
          <dgm:bulletEnabled val="1"/>
        </dgm:presLayoutVars>
      </dgm:prSet>
      <dgm:spPr/>
    </dgm:pt>
    <dgm:pt modelId="{D0018B7C-9EA5-4CD1-8EE8-3A8BBF88398D}" type="pres">
      <dgm:prSet presAssocID="{AA847FC0-3009-41E2-8D4C-2503CD2D9729}" presName="bgRect" presStyleLbl="bgAccFollowNode1" presStyleIdx="1" presStyleCnt="2"/>
      <dgm:spPr/>
    </dgm:pt>
    <dgm:pt modelId="{C17F60F5-C49E-4A96-ABB1-416E8C2AA600}" type="pres">
      <dgm:prSet presAssocID="{B52A804F-F7BC-4644-B53C-C16BDD5BA55B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72F62450-57A9-4E23-8D98-958489FE9C5D}" type="pres">
      <dgm:prSet presAssocID="{AA847FC0-3009-41E2-8D4C-2503CD2D9729}" presName="bottomLine" presStyleLbl="alignNode1" presStyleIdx="3" presStyleCnt="4">
        <dgm:presLayoutVars/>
      </dgm:prSet>
      <dgm:spPr/>
    </dgm:pt>
    <dgm:pt modelId="{2BBC57CC-2BF6-49DB-91B5-EAEE6D692370}" type="pres">
      <dgm:prSet presAssocID="{AA847FC0-3009-41E2-8D4C-2503CD2D9729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64D4860E-7C5B-4115-8E36-8A90E94CE3E1}" type="presOf" srcId="{AA847FC0-3009-41E2-8D4C-2503CD2D9729}" destId="{2BBC57CC-2BF6-49DB-91B5-EAEE6D692370}" srcOrd="1" destOrd="0" presId="urn:microsoft.com/office/officeart/2016/7/layout/BasicLinearProcessNumbered"/>
    <dgm:cxn modelId="{F953900E-B1FA-473B-A524-611443307D99}" type="presOf" srcId="{FFA3A410-26C6-481B-BA37-3FF5B5A21D94}" destId="{1FBD36F8-0200-4BD4-B28D-E430A7A01B41}" srcOrd="0" destOrd="0" presId="urn:microsoft.com/office/officeart/2016/7/layout/BasicLinearProcessNumbered"/>
    <dgm:cxn modelId="{9E325817-DECF-4563-BBC7-E2C4C4A7714D}" type="presOf" srcId="{B52A804F-F7BC-4644-B53C-C16BDD5BA55B}" destId="{C17F60F5-C49E-4A96-ABB1-416E8C2AA600}" srcOrd="0" destOrd="0" presId="urn:microsoft.com/office/officeart/2016/7/layout/BasicLinearProcessNumbered"/>
    <dgm:cxn modelId="{D9E4B01C-DEA9-4E52-BBB3-8CE4467EFC61}" srcId="{67AF365B-7937-472C-9D19-0D24802F8D23}" destId="{AA847FC0-3009-41E2-8D4C-2503CD2D9729}" srcOrd="1" destOrd="0" parTransId="{CB99040D-0776-4A8C-B284-A68AEA05FB3D}" sibTransId="{B52A804F-F7BC-4644-B53C-C16BDD5BA55B}"/>
    <dgm:cxn modelId="{B62AF632-F05C-430F-AA57-D11966B1648D}" type="presOf" srcId="{C9A20CE6-0201-4E1C-9E75-62131DA655FD}" destId="{4871826A-F77A-4317-87D9-AE805DB6F872}" srcOrd="1" destOrd="0" presId="urn:microsoft.com/office/officeart/2016/7/layout/BasicLinearProcessNumbered"/>
    <dgm:cxn modelId="{8899A060-CD96-4471-AAD4-AB077FABFE0A}" type="presOf" srcId="{67AF365B-7937-472C-9D19-0D24802F8D23}" destId="{D24B78A3-A051-4C99-822F-C74D5C5CE1AC}" srcOrd="0" destOrd="0" presId="urn:microsoft.com/office/officeart/2016/7/layout/BasicLinearProcessNumbered"/>
    <dgm:cxn modelId="{CA26F673-CD6F-41DA-B675-2587223A6163}" type="presOf" srcId="{AA847FC0-3009-41E2-8D4C-2503CD2D9729}" destId="{D0018B7C-9EA5-4CD1-8EE8-3A8BBF88398D}" srcOrd="0" destOrd="0" presId="urn:microsoft.com/office/officeart/2016/7/layout/BasicLinearProcessNumbered"/>
    <dgm:cxn modelId="{1E5BEF76-ABB0-44A6-BCF2-1EC887838FCF}" type="presOf" srcId="{C9A20CE6-0201-4E1C-9E75-62131DA655FD}" destId="{592E65BD-61A7-42B6-AD6F-405ECC24BECE}" srcOrd="0" destOrd="0" presId="urn:microsoft.com/office/officeart/2016/7/layout/BasicLinearProcessNumbered"/>
    <dgm:cxn modelId="{63B04FA8-4326-47C2-9835-EB57BE873847}" srcId="{67AF365B-7937-472C-9D19-0D24802F8D23}" destId="{C9A20CE6-0201-4E1C-9E75-62131DA655FD}" srcOrd="0" destOrd="0" parTransId="{DE1E73D0-669D-4547-9787-3E1140C673AF}" sibTransId="{FFA3A410-26C6-481B-BA37-3FF5B5A21D94}"/>
    <dgm:cxn modelId="{9C0466CD-334E-4BFE-B657-A7249D1AFF60}" type="presParOf" srcId="{D24B78A3-A051-4C99-822F-C74D5C5CE1AC}" destId="{178248D6-F5F1-460A-B509-D22A797DBD18}" srcOrd="0" destOrd="0" presId="urn:microsoft.com/office/officeart/2016/7/layout/BasicLinearProcessNumbered"/>
    <dgm:cxn modelId="{499AFF60-2A79-4B3B-A2C1-719E8485548D}" type="presParOf" srcId="{178248D6-F5F1-460A-B509-D22A797DBD18}" destId="{592E65BD-61A7-42B6-AD6F-405ECC24BECE}" srcOrd="0" destOrd="0" presId="urn:microsoft.com/office/officeart/2016/7/layout/BasicLinearProcessNumbered"/>
    <dgm:cxn modelId="{77F62AA2-D212-4CD0-B257-F5D3FC203987}" type="presParOf" srcId="{178248D6-F5F1-460A-B509-D22A797DBD18}" destId="{1FBD36F8-0200-4BD4-B28D-E430A7A01B41}" srcOrd="1" destOrd="0" presId="urn:microsoft.com/office/officeart/2016/7/layout/BasicLinearProcessNumbered"/>
    <dgm:cxn modelId="{ED266CD0-4962-4D72-B27A-5719DD7133B4}" type="presParOf" srcId="{178248D6-F5F1-460A-B509-D22A797DBD18}" destId="{79836303-1960-4DAC-AC69-952FDA87E918}" srcOrd="2" destOrd="0" presId="urn:microsoft.com/office/officeart/2016/7/layout/BasicLinearProcessNumbered"/>
    <dgm:cxn modelId="{714C3569-3D84-43F1-BAEC-138B77BE6405}" type="presParOf" srcId="{178248D6-F5F1-460A-B509-D22A797DBD18}" destId="{4871826A-F77A-4317-87D9-AE805DB6F872}" srcOrd="3" destOrd="0" presId="urn:microsoft.com/office/officeart/2016/7/layout/BasicLinearProcessNumbered"/>
    <dgm:cxn modelId="{A465AF48-DD23-4E0F-BD56-D61CD0CFBAA8}" type="presParOf" srcId="{D24B78A3-A051-4C99-822F-C74D5C5CE1AC}" destId="{82607C93-99BF-482D-A463-DE08FFCC887B}" srcOrd="1" destOrd="0" presId="urn:microsoft.com/office/officeart/2016/7/layout/BasicLinearProcessNumbered"/>
    <dgm:cxn modelId="{871ECF9F-03E9-471F-AE17-4375BA1AD5D9}" type="presParOf" srcId="{D24B78A3-A051-4C99-822F-C74D5C5CE1AC}" destId="{FAB4C639-068F-4F6E-A77C-BC215A3B9AD4}" srcOrd="2" destOrd="0" presId="urn:microsoft.com/office/officeart/2016/7/layout/BasicLinearProcessNumbered"/>
    <dgm:cxn modelId="{7F04EDEB-2BF3-4CD0-AE3B-9A442BE0A1E2}" type="presParOf" srcId="{FAB4C639-068F-4F6E-A77C-BC215A3B9AD4}" destId="{D0018B7C-9EA5-4CD1-8EE8-3A8BBF88398D}" srcOrd="0" destOrd="0" presId="urn:microsoft.com/office/officeart/2016/7/layout/BasicLinearProcessNumbered"/>
    <dgm:cxn modelId="{C2B24EE6-F81A-4E29-9CD5-F06CA1F4BA72}" type="presParOf" srcId="{FAB4C639-068F-4F6E-A77C-BC215A3B9AD4}" destId="{C17F60F5-C49E-4A96-ABB1-416E8C2AA600}" srcOrd="1" destOrd="0" presId="urn:microsoft.com/office/officeart/2016/7/layout/BasicLinearProcessNumbered"/>
    <dgm:cxn modelId="{55722C25-CF70-4487-96A8-A78026ED41D0}" type="presParOf" srcId="{FAB4C639-068F-4F6E-A77C-BC215A3B9AD4}" destId="{72F62450-57A9-4E23-8D98-958489FE9C5D}" srcOrd="2" destOrd="0" presId="urn:microsoft.com/office/officeart/2016/7/layout/BasicLinearProcessNumbered"/>
    <dgm:cxn modelId="{A7A0E9A1-0539-4181-BDB4-84DDCB5ED37C}" type="presParOf" srcId="{FAB4C639-068F-4F6E-A77C-BC215A3B9AD4}" destId="{2BBC57CC-2BF6-49DB-91B5-EAEE6D69237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C7A7C6-DDD8-4725-ACB6-DB831602F2D2}" type="doc">
      <dgm:prSet loTypeId="urn:microsoft.com/office/officeart/2005/8/layout/cycle3" loCatId="cycle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F9AA86-22EB-4889-82EA-D38F2AE4B79B}">
      <dgm:prSet/>
      <dgm:spPr/>
      <dgm:t>
        <a:bodyPr/>
        <a:lstStyle/>
        <a:p>
          <a:r>
            <a:rPr lang="hr-HR" b="1" u="sng" dirty="0"/>
            <a:t>1. Rashodi za zaposlene (31)</a:t>
          </a:r>
          <a:r>
            <a:rPr lang="hr-HR" b="1" dirty="0"/>
            <a:t> </a:t>
          </a:r>
          <a:endParaRPr lang="en-US" dirty="0"/>
        </a:p>
      </dgm:t>
    </dgm:pt>
    <dgm:pt modelId="{8F20DD52-8637-4500-932C-A54E8185433B}" type="parTrans" cxnId="{50AF35D6-124F-41E6-8DEA-B2E853BA9446}">
      <dgm:prSet/>
      <dgm:spPr/>
      <dgm:t>
        <a:bodyPr/>
        <a:lstStyle/>
        <a:p>
          <a:endParaRPr lang="en-US"/>
        </a:p>
      </dgm:t>
    </dgm:pt>
    <dgm:pt modelId="{7B9F39B8-9964-469B-B0A2-0F7BCAAC86AE}" type="sibTrans" cxnId="{50AF35D6-124F-41E6-8DEA-B2E853BA9446}">
      <dgm:prSet phldrT="1" phldr="0"/>
      <dgm:spPr/>
      <dgm:t>
        <a:bodyPr/>
        <a:lstStyle/>
        <a:p>
          <a:endParaRPr lang="en-US"/>
        </a:p>
      </dgm:t>
    </dgm:pt>
    <dgm:pt modelId="{3C415E3C-99A5-4D56-9EE6-4D12639490B6}">
      <dgm:prSet/>
      <dgm:spPr/>
      <dgm:t>
        <a:bodyPr/>
        <a:lstStyle/>
        <a:p>
          <a:r>
            <a:rPr lang="hr-HR" b="1" u="sng"/>
            <a:t>2. Materijalni rashodi (32)</a:t>
          </a:r>
          <a:endParaRPr lang="en-US"/>
        </a:p>
      </dgm:t>
    </dgm:pt>
    <dgm:pt modelId="{995FEDF4-1D2A-4CE9-8A03-930B1DDCCFE8}" type="parTrans" cxnId="{D7A83037-BFAC-4E50-B474-A87AC779530F}">
      <dgm:prSet/>
      <dgm:spPr/>
      <dgm:t>
        <a:bodyPr/>
        <a:lstStyle/>
        <a:p>
          <a:endParaRPr lang="en-US"/>
        </a:p>
      </dgm:t>
    </dgm:pt>
    <dgm:pt modelId="{9B083472-368C-4515-8CB6-37CAFD2EEF7A}" type="sibTrans" cxnId="{D7A83037-BFAC-4E50-B474-A87AC779530F}">
      <dgm:prSet phldrT="2" phldr="0"/>
      <dgm:spPr/>
      <dgm:t>
        <a:bodyPr/>
        <a:lstStyle/>
        <a:p>
          <a:endParaRPr lang="en-US"/>
        </a:p>
      </dgm:t>
    </dgm:pt>
    <dgm:pt modelId="{00BF81E6-06BA-4C5F-BA53-80FA52C79DB1}">
      <dgm:prSet/>
      <dgm:spPr/>
      <dgm:t>
        <a:bodyPr/>
        <a:lstStyle/>
        <a:p>
          <a:r>
            <a:rPr lang="hr-HR" b="1" u="sng"/>
            <a:t>3. Financijski rashodi (34)</a:t>
          </a:r>
          <a:endParaRPr lang="en-US"/>
        </a:p>
      </dgm:t>
    </dgm:pt>
    <dgm:pt modelId="{EC40C1F9-7009-4B0B-90CF-965B884F6367}" type="parTrans" cxnId="{12F900DB-6ADD-4A23-B6A6-C5BDF927B3E0}">
      <dgm:prSet/>
      <dgm:spPr/>
      <dgm:t>
        <a:bodyPr/>
        <a:lstStyle/>
        <a:p>
          <a:endParaRPr lang="en-US"/>
        </a:p>
      </dgm:t>
    </dgm:pt>
    <dgm:pt modelId="{46C0316F-D361-4D23-A138-9FB502DA7AD8}" type="sibTrans" cxnId="{12F900DB-6ADD-4A23-B6A6-C5BDF927B3E0}">
      <dgm:prSet phldrT="3" phldr="0"/>
      <dgm:spPr/>
      <dgm:t>
        <a:bodyPr/>
        <a:lstStyle/>
        <a:p>
          <a:endParaRPr lang="en-US"/>
        </a:p>
      </dgm:t>
    </dgm:pt>
    <dgm:pt modelId="{BAF36A80-EB51-4729-B013-344A09A18367}">
      <dgm:prSet/>
      <dgm:spPr/>
      <dgm:t>
        <a:bodyPr/>
        <a:lstStyle/>
        <a:p>
          <a:r>
            <a:rPr lang="hr-HR" b="1" u="sng"/>
            <a:t>4. Rashodi za Subvencije (35)</a:t>
          </a:r>
          <a:endParaRPr lang="en-US"/>
        </a:p>
      </dgm:t>
    </dgm:pt>
    <dgm:pt modelId="{FBE8AA44-2316-4206-BFD7-1B5BFD2A5495}" type="parTrans" cxnId="{EB971707-0FDE-4D97-B2AD-7219CB3DC249}">
      <dgm:prSet/>
      <dgm:spPr/>
      <dgm:t>
        <a:bodyPr/>
        <a:lstStyle/>
        <a:p>
          <a:endParaRPr lang="en-US"/>
        </a:p>
      </dgm:t>
    </dgm:pt>
    <dgm:pt modelId="{5412D0AA-FAA8-40B8-A3BC-C0B6AEDD5764}" type="sibTrans" cxnId="{EB971707-0FDE-4D97-B2AD-7219CB3DC249}">
      <dgm:prSet phldrT="4" phldr="0"/>
      <dgm:spPr/>
      <dgm:t>
        <a:bodyPr/>
        <a:lstStyle/>
        <a:p>
          <a:endParaRPr lang="en-US"/>
        </a:p>
      </dgm:t>
    </dgm:pt>
    <dgm:pt modelId="{B8792F15-AE7E-4102-9FE7-425397A14DEF}">
      <dgm:prSet/>
      <dgm:spPr/>
      <dgm:t>
        <a:bodyPr/>
        <a:lstStyle/>
        <a:p>
          <a:r>
            <a:rPr lang="hr-HR" b="1"/>
            <a:t>5. Pomoći dane u inozemstvo i unutar općeg proračuna (36)</a:t>
          </a:r>
          <a:endParaRPr lang="en-US"/>
        </a:p>
      </dgm:t>
    </dgm:pt>
    <dgm:pt modelId="{22C9B2E0-85F0-4BD9-B36D-B4AA7EEF1D3B}" type="parTrans" cxnId="{2D0180F2-19C5-4398-BA0B-92D90C71B037}">
      <dgm:prSet/>
      <dgm:spPr/>
      <dgm:t>
        <a:bodyPr/>
        <a:lstStyle/>
        <a:p>
          <a:endParaRPr lang="en-US"/>
        </a:p>
      </dgm:t>
    </dgm:pt>
    <dgm:pt modelId="{B8231258-42A7-4BA7-959A-231AF4CB3961}" type="sibTrans" cxnId="{2D0180F2-19C5-4398-BA0B-92D90C71B037}">
      <dgm:prSet phldrT="5" phldr="0"/>
      <dgm:spPr/>
      <dgm:t>
        <a:bodyPr/>
        <a:lstStyle/>
        <a:p>
          <a:endParaRPr lang="en-US"/>
        </a:p>
      </dgm:t>
    </dgm:pt>
    <dgm:pt modelId="{93050CC8-8E0E-46AB-8DE7-7EA0C2633983}">
      <dgm:prSet/>
      <dgm:spPr/>
      <dgm:t>
        <a:bodyPr/>
        <a:lstStyle/>
        <a:p>
          <a:r>
            <a:rPr lang="hr-HR" b="1" u="sng"/>
            <a:t>6. Naknade građanima i kućanstvima (37)</a:t>
          </a:r>
          <a:endParaRPr lang="en-US"/>
        </a:p>
      </dgm:t>
    </dgm:pt>
    <dgm:pt modelId="{3B59030E-DBB2-4841-8353-53BE5831B5FB}" type="parTrans" cxnId="{A2430734-258D-4A8B-A1D9-A688A5F1D099}">
      <dgm:prSet/>
      <dgm:spPr/>
      <dgm:t>
        <a:bodyPr/>
        <a:lstStyle/>
        <a:p>
          <a:endParaRPr lang="en-US"/>
        </a:p>
      </dgm:t>
    </dgm:pt>
    <dgm:pt modelId="{E20E99AD-04A1-4642-A977-7E67CAB3D03D}" type="sibTrans" cxnId="{A2430734-258D-4A8B-A1D9-A688A5F1D099}">
      <dgm:prSet phldrT="6" phldr="0"/>
      <dgm:spPr/>
      <dgm:t>
        <a:bodyPr/>
        <a:lstStyle/>
        <a:p>
          <a:endParaRPr lang="en-US"/>
        </a:p>
      </dgm:t>
    </dgm:pt>
    <dgm:pt modelId="{8BC84A51-151D-4E07-9C5A-E3935AD4269E}">
      <dgm:prSet/>
      <dgm:spPr/>
      <dgm:t>
        <a:bodyPr/>
        <a:lstStyle/>
        <a:p>
          <a:r>
            <a:rPr lang="hr-HR" b="1" u="sng"/>
            <a:t>7. Ostali rashodi (38)</a:t>
          </a:r>
          <a:endParaRPr lang="en-US"/>
        </a:p>
      </dgm:t>
    </dgm:pt>
    <dgm:pt modelId="{F40325BD-869A-448B-985B-0EA7B725B8C7}" type="parTrans" cxnId="{A14012A6-B4D8-4CE2-8322-B35BE0C1A021}">
      <dgm:prSet/>
      <dgm:spPr/>
      <dgm:t>
        <a:bodyPr/>
        <a:lstStyle/>
        <a:p>
          <a:endParaRPr lang="en-US"/>
        </a:p>
      </dgm:t>
    </dgm:pt>
    <dgm:pt modelId="{D2F99D26-3B6A-4DC2-BEB5-E5DF908D51A8}" type="sibTrans" cxnId="{A14012A6-B4D8-4CE2-8322-B35BE0C1A021}">
      <dgm:prSet phldrT="7" phldr="0"/>
      <dgm:spPr/>
      <dgm:t>
        <a:bodyPr/>
        <a:lstStyle/>
        <a:p>
          <a:endParaRPr lang="en-US"/>
        </a:p>
      </dgm:t>
    </dgm:pt>
    <dgm:pt modelId="{8C879CE2-4E35-4E20-996A-B6EA0B2B4A0F}" type="pres">
      <dgm:prSet presAssocID="{9FC7A7C6-DDD8-4725-ACB6-DB831602F2D2}" presName="Name0" presStyleCnt="0">
        <dgm:presLayoutVars>
          <dgm:dir/>
          <dgm:resizeHandles val="exact"/>
        </dgm:presLayoutVars>
      </dgm:prSet>
      <dgm:spPr/>
    </dgm:pt>
    <dgm:pt modelId="{AE6E665E-C0D3-4231-B4F6-142CFF1CB5BC}" type="pres">
      <dgm:prSet presAssocID="{9FC7A7C6-DDD8-4725-ACB6-DB831602F2D2}" presName="cycle" presStyleCnt="0"/>
      <dgm:spPr/>
    </dgm:pt>
    <dgm:pt modelId="{61DD2A09-04B4-4431-A3CA-9065FCC8B6A9}" type="pres">
      <dgm:prSet presAssocID="{17F9AA86-22EB-4889-82EA-D38F2AE4B79B}" presName="nodeFirstNode" presStyleLbl="node1" presStyleIdx="0" presStyleCnt="7">
        <dgm:presLayoutVars>
          <dgm:bulletEnabled val="1"/>
        </dgm:presLayoutVars>
      </dgm:prSet>
      <dgm:spPr/>
    </dgm:pt>
    <dgm:pt modelId="{C292962B-A44B-4F6B-9F37-C7ABF18F9048}" type="pres">
      <dgm:prSet presAssocID="{7B9F39B8-9964-469B-B0A2-0F7BCAAC86AE}" presName="sibTransFirstNode" presStyleLbl="bgShp" presStyleIdx="0" presStyleCnt="1"/>
      <dgm:spPr/>
    </dgm:pt>
    <dgm:pt modelId="{81352771-75FD-4F54-87FB-1BF4FFEF3C1D}" type="pres">
      <dgm:prSet presAssocID="{3C415E3C-99A5-4D56-9EE6-4D12639490B6}" presName="nodeFollowingNodes" presStyleLbl="node1" presStyleIdx="1" presStyleCnt="7">
        <dgm:presLayoutVars>
          <dgm:bulletEnabled val="1"/>
        </dgm:presLayoutVars>
      </dgm:prSet>
      <dgm:spPr/>
    </dgm:pt>
    <dgm:pt modelId="{558F5F55-5A33-47C9-8C37-DF3493F88945}" type="pres">
      <dgm:prSet presAssocID="{00BF81E6-06BA-4C5F-BA53-80FA52C79DB1}" presName="nodeFollowingNodes" presStyleLbl="node1" presStyleIdx="2" presStyleCnt="7">
        <dgm:presLayoutVars>
          <dgm:bulletEnabled val="1"/>
        </dgm:presLayoutVars>
      </dgm:prSet>
      <dgm:spPr/>
    </dgm:pt>
    <dgm:pt modelId="{CEBBA18E-FC10-421F-B79B-E88F13B873EC}" type="pres">
      <dgm:prSet presAssocID="{BAF36A80-EB51-4729-B013-344A09A18367}" presName="nodeFollowingNodes" presStyleLbl="node1" presStyleIdx="3" presStyleCnt="7">
        <dgm:presLayoutVars>
          <dgm:bulletEnabled val="1"/>
        </dgm:presLayoutVars>
      </dgm:prSet>
      <dgm:spPr/>
    </dgm:pt>
    <dgm:pt modelId="{5A909375-F01F-4370-A006-92B242D2638B}" type="pres">
      <dgm:prSet presAssocID="{B8792F15-AE7E-4102-9FE7-425397A14DEF}" presName="nodeFollowingNodes" presStyleLbl="node1" presStyleIdx="4" presStyleCnt="7">
        <dgm:presLayoutVars>
          <dgm:bulletEnabled val="1"/>
        </dgm:presLayoutVars>
      </dgm:prSet>
      <dgm:spPr/>
    </dgm:pt>
    <dgm:pt modelId="{7BD1F3FE-7AC2-4433-AB3A-D3D95DB6A9BD}" type="pres">
      <dgm:prSet presAssocID="{93050CC8-8E0E-46AB-8DE7-7EA0C2633983}" presName="nodeFollowingNodes" presStyleLbl="node1" presStyleIdx="5" presStyleCnt="7">
        <dgm:presLayoutVars>
          <dgm:bulletEnabled val="1"/>
        </dgm:presLayoutVars>
      </dgm:prSet>
      <dgm:spPr/>
    </dgm:pt>
    <dgm:pt modelId="{74D3A327-079F-468D-B044-27702DEE8E0E}" type="pres">
      <dgm:prSet presAssocID="{8BC84A51-151D-4E07-9C5A-E3935AD4269E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EB971707-0FDE-4D97-B2AD-7219CB3DC249}" srcId="{9FC7A7C6-DDD8-4725-ACB6-DB831602F2D2}" destId="{BAF36A80-EB51-4729-B013-344A09A18367}" srcOrd="3" destOrd="0" parTransId="{FBE8AA44-2316-4206-BFD7-1B5BFD2A5495}" sibTransId="{5412D0AA-FAA8-40B8-A3BC-C0B6AEDD5764}"/>
    <dgm:cxn modelId="{1702F923-21A8-4EFB-8BC3-82A8CBDA17A3}" type="presOf" srcId="{7B9F39B8-9964-469B-B0A2-0F7BCAAC86AE}" destId="{C292962B-A44B-4F6B-9F37-C7ABF18F9048}" srcOrd="0" destOrd="0" presId="urn:microsoft.com/office/officeart/2005/8/layout/cycle3"/>
    <dgm:cxn modelId="{FE0ED82C-1B57-4DF2-9F0D-840D0F18B655}" type="presOf" srcId="{3C415E3C-99A5-4D56-9EE6-4D12639490B6}" destId="{81352771-75FD-4F54-87FB-1BF4FFEF3C1D}" srcOrd="0" destOrd="0" presId="urn:microsoft.com/office/officeart/2005/8/layout/cycle3"/>
    <dgm:cxn modelId="{A2430734-258D-4A8B-A1D9-A688A5F1D099}" srcId="{9FC7A7C6-DDD8-4725-ACB6-DB831602F2D2}" destId="{93050CC8-8E0E-46AB-8DE7-7EA0C2633983}" srcOrd="5" destOrd="0" parTransId="{3B59030E-DBB2-4841-8353-53BE5831B5FB}" sibTransId="{E20E99AD-04A1-4642-A977-7E67CAB3D03D}"/>
    <dgm:cxn modelId="{D7A83037-BFAC-4E50-B474-A87AC779530F}" srcId="{9FC7A7C6-DDD8-4725-ACB6-DB831602F2D2}" destId="{3C415E3C-99A5-4D56-9EE6-4D12639490B6}" srcOrd="1" destOrd="0" parTransId="{995FEDF4-1D2A-4CE9-8A03-930B1DDCCFE8}" sibTransId="{9B083472-368C-4515-8CB6-37CAFD2EEF7A}"/>
    <dgm:cxn modelId="{A83C5B65-42F5-4082-881E-1E147D935B18}" type="presOf" srcId="{BAF36A80-EB51-4729-B013-344A09A18367}" destId="{CEBBA18E-FC10-421F-B79B-E88F13B873EC}" srcOrd="0" destOrd="0" presId="urn:microsoft.com/office/officeart/2005/8/layout/cycle3"/>
    <dgm:cxn modelId="{03EC657E-11CB-45AB-B269-B308D6E6BAFA}" type="presOf" srcId="{17F9AA86-22EB-4889-82EA-D38F2AE4B79B}" destId="{61DD2A09-04B4-4431-A3CA-9065FCC8B6A9}" srcOrd="0" destOrd="0" presId="urn:microsoft.com/office/officeart/2005/8/layout/cycle3"/>
    <dgm:cxn modelId="{E4A30981-3629-4AD6-ACCB-94B565AE9374}" type="presOf" srcId="{93050CC8-8E0E-46AB-8DE7-7EA0C2633983}" destId="{7BD1F3FE-7AC2-4433-AB3A-D3D95DB6A9BD}" srcOrd="0" destOrd="0" presId="urn:microsoft.com/office/officeart/2005/8/layout/cycle3"/>
    <dgm:cxn modelId="{BFEAAB98-FC8A-4627-B629-2784AE3DADAC}" type="presOf" srcId="{B8792F15-AE7E-4102-9FE7-425397A14DEF}" destId="{5A909375-F01F-4370-A006-92B242D2638B}" srcOrd="0" destOrd="0" presId="urn:microsoft.com/office/officeart/2005/8/layout/cycle3"/>
    <dgm:cxn modelId="{A14012A6-B4D8-4CE2-8322-B35BE0C1A021}" srcId="{9FC7A7C6-DDD8-4725-ACB6-DB831602F2D2}" destId="{8BC84A51-151D-4E07-9C5A-E3935AD4269E}" srcOrd="6" destOrd="0" parTransId="{F40325BD-869A-448B-985B-0EA7B725B8C7}" sibTransId="{D2F99D26-3B6A-4DC2-BEB5-E5DF908D51A8}"/>
    <dgm:cxn modelId="{20FA2AB9-E646-4DE8-9232-DFE7230296AC}" type="presOf" srcId="{00BF81E6-06BA-4C5F-BA53-80FA52C79DB1}" destId="{558F5F55-5A33-47C9-8C37-DF3493F88945}" srcOrd="0" destOrd="0" presId="urn:microsoft.com/office/officeart/2005/8/layout/cycle3"/>
    <dgm:cxn modelId="{50AF35D6-124F-41E6-8DEA-B2E853BA9446}" srcId="{9FC7A7C6-DDD8-4725-ACB6-DB831602F2D2}" destId="{17F9AA86-22EB-4889-82EA-D38F2AE4B79B}" srcOrd="0" destOrd="0" parTransId="{8F20DD52-8637-4500-932C-A54E8185433B}" sibTransId="{7B9F39B8-9964-469B-B0A2-0F7BCAAC86AE}"/>
    <dgm:cxn modelId="{12F900DB-6ADD-4A23-B6A6-C5BDF927B3E0}" srcId="{9FC7A7C6-DDD8-4725-ACB6-DB831602F2D2}" destId="{00BF81E6-06BA-4C5F-BA53-80FA52C79DB1}" srcOrd="2" destOrd="0" parTransId="{EC40C1F9-7009-4B0B-90CF-965B884F6367}" sibTransId="{46C0316F-D361-4D23-A138-9FB502DA7AD8}"/>
    <dgm:cxn modelId="{E4410BDF-2D8E-4DC2-A73F-8EB7FA8E479F}" type="presOf" srcId="{8BC84A51-151D-4E07-9C5A-E3935AD4269E}" destId="{74D3A327-079F-468D-B044-27702DEE8E0E}" srcOrd="0" destOrd="0" presId="urn:microsoft.com/office/officeart/2005/8/layout/cycle3"/>
    <dgm:cxn modelId="{2D0180F2-19C5-4398-BA0B-92D90C71B037}" srcId="{9FC7A7C6-DDD8-4725-ACB6-DB831602F2D2}" destId="{B8792F15-AE7E-4102-9FE7-425397A14DEF}" srcOrd="4" destOrd="0" parTransId="{22C9B2E0-85F0-4BD9-B36D-B4AA7EEF1D3B}" sibTransId="{B8231258-42A7-4BA7-959A-231AF4CB3961}"/>
    <dgm:cxn modelId="{EAAAB9FF-3BDB-4C4E-9BE3-9CA3C9682B13}" type="presOf" srcId="{9FC7A7C6-DDD8-4725-ACB6-DB831602F2D2}" destId="{8C879CE2-4E35-4E20-996A-B6EA0B2B4A0F}" srcOrd="0" destOrd="0" presId="urn:microsoft.com/office/officeart/2005/8/layout/cycle3"/>
    <dgm:cxn modelId="{A841B30D-1292-43DF-BEFF-F5D37A209D93}" type="presParOf" srcId="{8C879CE2-4E35-4E20-996A-B6EA0B2B4A0F}" destId="{AE6E665E-C0D3-4231-B4F6-142CFF1CB5BC}" srcOrd="0" destOrd="0" presId="urn:microsoft.com/office/officeart/2005/8/layout/cycle3"/>
    <dgm:cxn modelId="{318252C1-6868-4813-A856-1DD10092093E}" type="presParOf" srcId="{AE6E665E-C0D3-4231-B4F6-142CFF1CB5BC}" destId="{61DD2A09-04B4-4431-A3CA-9065FCC8B6A9}" srcOrd="0" destOrd="0" presId="urn:microsoft.com/office/officeart/2005/8/layout/cycle3"/>
    <dgm:cxn modelId="{DA3D63A2-1300-4769-8849-F9882E66E67F}" type="presParOf" srcId="{AE6E665E-C0D3-4231-B4F6-142CFF1CB5BC}" destId="{C292962B-A44B-4F6B-9F37-C7ABF18F9048}" srcOrd="1" destOrd="0" presId="urn:microsoft.com/office/officeart/2005/8/layout/cycle3"/>
    <dgm:cxn modelId="{0B58DEBD-BA22-4490-95A5-3C6623A33541}" type="presParOf" srcId="{AE6E665E-C0D3-4231-B4F6-142CFF1CB5BC}" destId="{81352771-75FD-4F54-87FB-1BF4FFEF3C1D}" srcOrd="2" destOrd="0" presId="urn:microsoft.com/office/officeart/2005/8/layout/cycle3"/>
    <dgm:cxn modelId="{4481F31A-3A54-4823-A786-10C91640760C}" type="presParOf" srcId="{AE6E665E-C0D3-4231-B4F6-142CFF1CB5BC}" destId="{558F5F55-5A33-47C9-8C37-DF3493F88945}" srcOrd="3" destOrd="0" presId="urn:microsoft.com/office/officeart/2005/8/layout/cycle3"/>
    <dgm:cxn modelId="{1E5CB81E-BCC8-40A5-895C-2531A6C5FE40}" type="presParOf" srcId="{AE6E665E-C0D3-4231-B4F6-142CFF1CB5BC}" destId="{CEBBA18E-FC10-421F-B79B-E88F13B873EC}" srcOrd="4" destOrd="0" presId="urn:microsoft.com/office/officeart/2005/8/layout/cycle3"/>
    <dgm:cxn modelId="{1A55019D-1E0A-4124-AEC4-059C58F69FF8}" type="presParOf" srcId="{AE6E665E-C0D3-4231-B4F6-142CFF1CB5BC}" destId="{5A909375-F01F-4370-A006-92B242D2638B}" srcOrd="5" destOrd="0" presId="urn:microsoft.com/office/officeart/2005/8/layout/cycle3"/>
    <dgm:cxn modelId="{39DB880D-F5F3-4EFF-B907-0A95E876EF0F}" type="presParOf" srcId="{AE6E665E-C0D3-4231-B4F6-142CFF1CB5BC}" destId="{7BD1F3FE-7AC2-4433-AB3A-D3D95DB6A9BD}" srcOrd="6" destOrd="0" presId="urn:microsoft.com/office/officeart/2005/8/layout/cycle3"/>
    <dgm:cxn modelId="{BE2F26CD-BF9F-4E71-BEE5-D3B0A730E7AA}" type="presParOf" srcId="{AE6E665E-C0D3-4231-B4F6-142CFF1CB5BC}" destId="{74D3A327-079F-468D-B044-27702DEE8E0E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77C397-191E-4201-AA43-739903233D31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435A55-977E-467B-9CE6-A39DF8B4FFFE}">
      <dgm:prSet/>
      <dgm:spPr/>
      <dgm:t>
        <a:bodyPr/>
        <a:lstStyle/>
        <a:p>
          <a:pPr algn="ctr"/>
          <a:r>
            <a:rPr lang="hr-HR" b="1" dirty="0"/>
            <a:t>Rashodi za nabavku </a:t>
          </a:r>
          <a:r>
            <a:rPr lang="hr-HR" b="1" dirty="0" err="1"/>
            <a:t>neproizvedene</a:t>
          </a:r>
          <a:r>
            <a:rPr lang="hr-HR" b="1" dirty="0"/>
            <a:t> dugotrajne imovine (41)</a:t>
          </a:r>
          <a:endParaRPr lang="en-US" dirty="0"/>
        </a:p>
      </dgm:t>
    </dgm:pt>
    <dgm:pt modelId="{9D7F5C64-26F2-48B5-9936-7640B9AD8F70}" type="parTrans" cxnId="{25354661-CFE8-4A45-94BF-BEA800C556A2}">
      <dgm:prSet/>
      <dgm:spPr/>
      <dgm:t>
        <a:bodyPr/>
        <a:lstStyle/>
        <a:p>
          <a:pPr algn="ctr"/>
          <a:endParaRPr lang="en-US"/>
        </a:p>
      </dgm:t>
    </dgm:pt>
    <dgm:pt modelId="{18670C79-C62C-4391-8E18-7D598FB913FE}" type="sibTrans" cxnId="{25354661-CFE8-4A45-94BF-BEA800C556A2}">
      <dgm:prSet phldrT="1" phldr="0"/>
      <dgm:spPr/>
      <dgm:t>
        <a:bodyPr/>
        <a:lstStyle/>
        <a:p>
          <a:pPr algn="ctr"/>
          <a:r>
            <a:rPr lang="en-US"/>
            <a:t>1</a:t>
          </a:r>
        </a:p>
      </dgm:t>
    </dgm:pt>
    <dgm:pt modelId="{801E18D9-56CD-4BA4-994B-CED2CAC8FD0E}">
      <dgm:prSet/>
      <dgm:spPr/>
      <dgm:t>
        <a:bodyPr/>
        <a:lstStyle/>
        <a:p>
          <a:pPr algn="ctr"/>
          <a:r>
            <a:rPr lang="hr-HR" b="1"/>
            <a:t>2. Rashodi za nabavu proizvedene dugotrajne imovine (42)</a:t>
          </a:r>
          <a:endParaRPr lang="en-US"/>
        </a:p>
      </dgm:t>
    </dgm:pt>
    <dgm:pt modelId="{A7DAF3E1-5C23-4C89-BEE6-2C56C85006D0}" type="parTrans" cxnId="{588C2EDB-EC21-4D9C-BF69-C0A1632FB9F3}">
      <dgm:prSet/>
      <dgm:spPr/>
      <dgm:t>
        <a:bodyPr/>
        <a:lstStyle/>
        <a:p>
          <a:pPr algn="ctr"/>
          <a:endParaRPr lang="en-US"/>
        </a:p>
      </dgm:t>
    </dgm:pt>
    <dgm:pt modelId="{8A3BE79D-86A4-4044-ACF7-4EC2F5354269}" type="sibTrans" cxnId="{588C2EDB-EC21-4D9C-BF69-C0A1632FB9F3}">
      <dgm:prSet phldrT="2" phldr="0"/>
      <dgm:spPr/>
      <dgm:t>
        <a:bodyPr/>
        <a:lstStyle/>
        <a:p>
          <a:pPr algn="ctr"/>
          <a:r>
            <a:rPr lang="en-US"/>
            <a:t>2</a:t>
          </a:r>
        </a:p>
      </dgm:t>
    </dgm:pt>
    <dgm:pt modelId="{2D769887-ABC6-47DF-AE06-D505E16CCDD3}">
      <dgm:prSet/>
      <dgm:spPr/>
      <dgm:t>
        <a:bodyPr/>
        <a:lstStyle/>
        <a:p>
          <a:pPr algn="ctr"/>
          <a:r>
            <a:rPr lang="hr-HR" b="1" dirty="0"/>
            <a:t>3. Rashodi za dodatna ulaganja na nefinancijskoj imovini (45)</a:t>
          </a:r>
          <a:endParaRPr lang="en-US" dirty="0"/>
        </a:p>
      </dgm:t>
    </dgm:pt>
    <dgm:pt modelId="{C24EFF1C-31FC-42A2-8236-502BDCC2E9DA}" type="parTrans" cxnId="{5A91CDA4-81F6-43B3-B731-7A857F1F8E44}">
      <dgm:prSet/>
      <dgm:spPr/>
      <dgm:t>
        <a:bodyPr/>
        <a:lstStyle/>
        <a:p>
          <a:pPr algn="ctr"/>
          <a:endParaRPr lang="en-US"/>
        </a:p>
      </dgm:t>
    </dgm:pt>
    <dgm:pt modelId="{F01750DE-1369-4194-8CB3-43B73D4EF275}" type="sibTrans" cxnId="{5A91CDA4-81F6-43B3-B731-7A857F1F8E44}">
      <dgm:prSet phldrT="3" phldr="0"/>
      <dgm:spPr/>
      <dgm:t>
        <a:bodyPr/>
        <a:lstStyle/>
        <a:p>
          <a:pPr algn="ctr"/>
          <a:r>
            <a:rPr lang="en-US"/>
            <a:t>3</a:t>
          </a:r>
        </a:p>
      </dgm:t>
    </dgm:pt>
    <dgm:pt modelId="{30A463A8-77C9-4E7C-95F1-2035B932B8B7}" type="pres">
      <dgm:prSet presAssocID="{EC77C397-191E-4201-AA43-739903233D31}" presName="Name0" presStyleCnt="0">
        <dgm:presLayoutVars>
          <dgm:animLvl val="lvl"/>
          <dgm:resizeHandles val="exact"/>
        </dgm:presLayoutVars>
      </dgm:prSet>
      <dgm:spPr/>
    </dgm:pt>
    <dgm:pt modelId="{26249A7E-DB30-4CA8-8AB9-A35C013CB224}" type="pres">
      <dgm:prSet presAssocID="{EE435A55-977E-467B-9CE6-A39DF8B4FFFE}" presName="compositeNode" presStyleCnt="0">
        <dgm:presLayoutVars>
          <dgm:bulletEnabled val="1"/>
        </dgm:presLayoutVars>
      </dgm:prSet>
      <dgm:spPr/>
    </dgm:pt>
    <dgm:pt modelId="{D7805D6E-A607-4C00-815C-ECDE7BA9F8BE}" type="pres">
      <dgm:prSet presAssocID="{EE435A55-977E-467B-9CE6-A39DF8B4FFFE}" presName="bgRect" presStyleLbl="bgAccFollowNode1" presStyleIdx="0" presStyleCnt="3"/>
      <dgm:spPr/>
    </dgm:pt>
    <dgm:pt modelId="{597E75BF-092D-4E1F-B325-837F47A0E245}" type="pres">
      <dgm:prSet presAssocID="{18670C79-C62C-4391-8E18-7D598FB913F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5FCFA7E-4ECF-4630-A483-E08071449A6F}" type="pres">
      <dgm:prSet presAssocID="{EE435A55-977E-467B-9CE6-A39DF8B4FFFE}" presName="bottomLine" presStyleLbl="alignNode1" presStyleIdx="1" presStyleCnt="6">
        <dgm:presLayoutVars/>
      </dgm:prSet>
      <dgm:spPr/>
    </dgm:pt>
    <dgm:pt modelId="{5F21593C-4EF1-459B-9E3A-02F1CD428E5E}" type="pres">
      <dgm:prSet presAssocID="{EE435A55-977E-467B-9CE6-A39DF8B4FFFE}" presName="nodeText" presStyleLbl="bgAccFollowNode1" presStyleIdx="0" presStyleCnt="3">
        <dgm:presLayoutVars>
          <dgm:bulletEnabled val="1"/>
        </dgm:presLayoutVars>
      </dgm:prSet>
      <dgm:spPr/>
    </dgm:pt>
    <dgm:pt modelId="{DAB227B0-353D-422E-9479-6F78A3EEBA5C}" type="pres">
      <dgm:prSet presAssocID="{18670C79-C62C-4391-8E18-7D598FB913FE}" presName="sibTrans" presStyleCnt="0"/>
      <dgm:spPr/>
    </dgm:pt>
    <dgm:pt modelId="{943705DE-6234-4422-A21D-880B3810440C}" type="pres">
      <dgm:prSet presAssocID="{801E18D9-56CD-4BA4-994B-CED2CAC8FD0E}" presName="compositeNode" presStyleCnt="0">
        <dgm:presLayoutVars>
          <dgm:bulletEnabled val="1"/>
        </dgm:presLayoutVars>
      </dgm:prSet>
      <dgm:spPr/>
    </dgm:pt>
    <dgm:pt modelId="{FE9D9857-E25B-4237-9ACB-4181D22D5F30}" type="pres">
      <dgm:prSet presAssocID="{801E18D9-56CD-4BA4-994B-CED2CAC8FD0E}" presName="bgRect" presStyleLbl="bgAccFollowNode1" presStyleIdx="1" presStyleCnt="3"/>
      <dgm:spPr/>
    </dgm:pt>
    <dgm:pt modelId="{A10A2B2C-B36F-4A85-867C-D4FC4D9244E6}" type="pres">
      <dgm:prSet presAssocID="{8A3BE79D-86A4-4044-ACF7-4EC2F535426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A7AACFE-5F27-4772-BD52-00926D3BD625}" type="pres">
      <dgm:prSet presAssocID="{801E18D9-56CD-4BA4-994B-CED2CAC8FD0E}" presName="bottomLine" presStyleLbl="alignNode1" presStyleIdx="3" presStyleCnt="6">
        <dgm:presLayoutVars/>
      </dgm:prSet>
      <dgm:spPr/>
    </dgm:pt>
    <dgm:pt modelId="{FFD7EC3E-195D-4E7E-A284-9082F7538E68}" type="pres">
      <dgm:prSet presAssocID="{801E18D9-56CD-4BA4-994B-CED2CAC8FD0E}" presName="nodeText" presStyleLbl="bgAccFollowNode1" presStyleIdx="1" presStyleCnt="3">
        <dgm:presLayoutVars>
          <dgm:bulletEnabled val="1"/>
        </dgm:presLayoutVars>
      </dgm:prSet>
      <dgm:spPr/>
    </dgm:pt>
    <dgm:pt modelId="{23F12487-E450-4E7D-BEFF-8310C5D62E1E}" type="pres">
      <dgm:prSet presAssocID="{8A3BE79D-86A4-4044-ACF7-4EC2F5354269}" presName="sibTrans" presStyleCnt="0"/>
      <dgm:spPr/>
    </dgm:pt>
    <dgm:pt modelId="{1FE2141B-A314-4E7A-BCFE-BE5159BD098E}" type="pres">
      <dgm:prSet presAssocID="{2D769887-ABC6-47DF-AE06-D505E16CCDD3}" presName="compositeNode" presStyleCnt="0">
        <dgm:presLayoutVars>
          <dgm:bulletEnabled val="1"/>
        </dgm:presLayoutVars>
      </dgm:prSet>
      <dgm:spPr/>
    </dgm:pt>
    <dgm:pt modelId="{2BD64B31-70DA-4A92-BD32-B97F1C2F4724}" type="pres">
      <dgm:prSet presAssocID="{2D769887-ABC6-47DF-AE06-D505E16CCDD3}" presName="bgRect" presStyleLbl="bgAccFollowNode1" presStyleIdx="2" presStyleCnt="3"/>
      <dgm:spPr/>
    </dgm:pt>
    <dgm:pt modelId="{2C84C857-A39D-4281-9BF0-925BDF686E3C}" type="pres">
      <dgm:prSet presAssocID="{F01750DE-1369-4194-8CB3-43B73D4EF27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FE59448-C1BC-41BA-B092-C90D0BEC4200}" type="pres">
      <dgm:prSet presAssocID="{2D769887-ABC6-47DF-AE06-D505E16CCDD3}" presName="bottomLine" presStyleLbl="alignNode1" presStyleIdx="5" presStyleCnt="6">
        <dgm:presLayoutVars/>
      </dgm:prSet>
      <dgm:spPr/>
    </dgm:pt>
    <dgm:pt modelId="{13E11440-7412-435F-A4E5-393B794D9219}" type="pres">
      <dgm:prSet presAssocID="{2D769887-ABC6-47DF-AE06-D505E16CCDD3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C55EBE2B-7913-448B-B584-9AAB69F8199E}" type="presOf" srcId="{F01750DE-1369-4194-8CB3-43B73D4EF275}" destId="{2C84C857-A39D-4281-9BF0-925BDF686E3C}" srcOrd="0" destOrd="0" presId="urn:microsoft.com/office/officeart/2016/7/layout/BasicLinearProcessNumbered"/>
    <dgm:cxn modelId="{90BB2930-BA45-44C0-9E77-0BA504BA6315}" type="presOf" srcId="{2D769887-ABC6-47DF-AE06-D505E16CCDD3}" destId="{2BD64B31-70DA-4A92-BD32-B97F1C2F4724}" srcOrd="0" destOrd="0" presId="urn:microsoft.com/office/officeart/2016/7/layout/BasicLinearProcessNumbered"/>
    <dgm:cxn modelId="{25354661-CFE8-4A45-94BF-BEA800C556A2}" srcId="{EC77C397-191E-4201-AA43-739903233D31}" destId="{EE435A55-977E-467B-9CE6-A39DF8B4FFFE}" srcOrd="0" destOrd="0" parTransId="{9D7F5C64-26F2-48B5-9936-7640B9AD8F70}" sibTransId="{18670C79-C62C-4391-8E18-7D598FB913FE}"/>
    <dgm:cxn modelId="{14568D65-2558-4937-BD4D-EC6216E0210F}" type="presOf" srcId="{2D769887-ABC6-47DF-AE06-D505E16CCDD3}" destId="{13E11440-7412-435F-A4E5-393B794D9219}" srcOrd="1" destOrd="0" presId="urn:microsoft.com/office/officeart/2016/7/layout/BasicLinearProcessNumbered"/>
    <dgm:cxn modelId="{564FA04A-3844-41D6-B152-B1D46B53D718}" type="presOf" srcId="{EE435A55-977E-467B-9CE6-A39DF8B4FFFE}" destId="{5F21593C-4EF1-459B-9E3A-02F1CD428E5E}" srcOrd="1" destOrd="0" presId="urn:microsoft.com/office/officeart/2016/7/layout/BasicLinearProcessNumbered"/>
    <dgm:cxn modelId="{CCD4EF4D-A0C3-483A-8D61-074E5ACF8D6B}" type="presOf" srcId="{EE435A55-977E-467B-9CE6-A39DF8B4FFFE}" destId="{D7805D6E-A607-4C00-815C-ECDE7BA9F8BE}" srcOrd="0" destOrd="0" presId="urn:microsoft.com/office/officeart/2016/7/layout/BasicLinearProcessNumbered"/>
    <dgm:cxn modelId="{A9A1E278-B285-4B90-ACD1-7C87D4689210}" type="presOf" srcId="{8A3BE79D-86A4-4044-ACF7-4EC2F5354269}" destId="{A10A2B2C-B36F-4A85-867C-D4FC4D9244E6}" srcOrd="0" destOrd="0" presId="urn:microsoft.com/office/officeart/2016/7/layout/BasicLinearProcessNumbered"/>
    <dgm:cxn modelId="{11186490-90CF-46B9-821A-8AAB5E1BD5A9}" type="presOf" srcId="{801E18D9-56CD-4BA4-994B-CED2CAC8FD0E}" destId="{FFD7EC3E-195D-4E7E-A284-9082F7538E68}" srcOrd="1" destOrd="0" presId="urn:microsoft.com/office/officeart/2016/7/layout/BasicLinearProcessNumbered"/>
    <dgm:cxn modelId="{5A91CDA4-81F6-43B3-B731-7A857F1F8E44}" srcId="{EC77C397-191E-4201-AA43-739903233D31}" destId="{2D769887-ABC6-47DF-AE06-D505E16CCDD3}" srcOrd="2" destOrd="0" parTransId="{C24EFF1C-31FC-42A2-8236-502BDCC2E9DA}" sibTransId="{F01750DE-1369-4194-8CB3-43B73D4EF275}"/>
    <dgm:cxn modelId="{8A1B53C2-5865-4060-9858-D3C37B33328E}" type="presOf" srcId="{18670C79-C62C-4391-8E18-7D598FB913FE}" destId="{597E75BF-092D-4E1F-B325-837F47A0E245}" srcOrd="0" destOrd="0" presId="urn:microsoft.com/office/officeart/2016/7/layout/BasicLinearProcessNumbered"/>
    <dgm:cxn modelId="{BEA005C8-2FF2-4ED3-B952-949BDC3463D4}" type="presOf" srcId="{EC77C397-191E-4201-AA43-739903233D31}" destId="{30A463A8-77C9-4E7C-95F1-2035B932B8B7}" srcOrd="0" destOrd="0" presId="urn:microsoft.com/office/officeart/2016/7/layout/BasicLinearProcessNumbered"/>
    <dgm:cxn modelId="{588C2EDB-EC21-4D9C-BF69-C0A1632FB9F3}" srcId="{EC77C397-191E-4201-AA43-739903233D31}" destId="{801E18D9-56CD-4BA4-994B-CED2CAC8FD0E}" srcOrd="1" destOrd="0" parTransId="{A7DAF3E1-5C23-4C89-BEE6-2C56C85006D0}" sibTransId="{8A3BE79D-86A4-4044-ACF7-4EC2F5354269}"/>
    <dgm:cxn modelId="{722961EC-9618-4D92-8006-5DA54C92958F}" type="presOf" srcId="{801E18D9-56CD-4BA4-994B-CED2CAC8FD0E}" destId="{FE9D9857-E25B-4237-9ACB-4181D22D5F30}" srcOrd="0" destOrd="0" presId="urn:microsoft.com/office/officeart/2016/7/layout/BasicLinearProcessNumbered"/>
    <dgm:cxn modelId="{B04EF9F4-DB65-4740-98ED-F09736714AA1}" type="presParOf" srcId="{30A463A8-77C9-4E7C-95F1-2035B932B8B7}" destId="{26249A7E-DB30-4CA8-8AB9-A35C013CB224}" srcOrd="0" destOrd="0" presId="urn:microsoft.com/office/officeart/2016/7/layout/BasicLinearProcessNumbered"/>
    <dgm:cxn modelId="{0DB23E0C-139C-4845-A842-ABA89ECA02CA}" type="presParOf" srcId="{26249A7E-DB30-4CA8-8AB9-A35C013CB224}" destId="{D7805D6E-A607-4C00-815C-ECDE7BA9F8BE}" srcOrd="0" destOrd="0" presId="urn:microsoft.com/office/officeart/2016/7/layout/BasicLinearProcessNumbered"/>
    <dgm:cxn modelId="{DB8EA992-BE5A-4209-A7AF-3228D86AF05D}" type="presParOf" srcId="{26249A7E-DB30-4CA8-8AB9-A35C013CB224}" destId="{597E75BF-092D-4E1F-B325-837F47A0E245}" srcOrd="1" destOrd="0" presId="urn:microsoft.com/office/officeart/2016/7/layout/BasicLinearProcessNumbered"/>
    <dgm:cxn modelId="{21199011-80CF-40A2-BD8C-A8599570E810}" type="presParOf" srcId="{26249A7E-DB30-4CA8-8AB9-A35C013CB224}" destId="{95FCFA7E-4ECF-4630-A483-E08071449A6F}" srcOrd="2" destOrd="0" presId="urn:microsoft.com/office/officeart/2016/7/layout/BasicLinearProcessNumbered"/>
    <dgm:cxn modelId="{9532577B-3E16-4CCB-AA0A-2645EC96179E}" type="presParOf" srcId="{26249A7E-DB30-4CA8-8AB9-A35C013CB224}" destId="{5F21593C-4EF1-459B-9E3A-02F1CD428E5E}" srcOrd="3" destOrd="0" presId="urn:microsoft.com/office/officeart/2016/7/layout/BasicLinearProcessNumbered"/>
    <dgm:cxn modelId="{2CEFEB67-EF6C-420C-9CDB-456D7142BF42}" type="presParOf" srcId="{30A463A8-77C9-4E7C-95F1-2035B932B8B7}" destId="{DAB227B0-353D-422E-9479-6F78A3EEBA5C}" srcOrd="1" destOrd="0" presId="urn:microsoft.com/office/officeart/2016/7/layout/BasicLinearProcessNumbered"/>
    <dgm:cxn modelId="{609105E8-3F78-458C-BF74-F666D143FC97}" type="presParOf" srcId="{30A463A8-77C9-4E7C-95F1-2035B932B8B7}" destId="{943705DE-6234-4422-A21D-880B3810440C}" srcOrd="2" destOrd="0" presId="urn:microsoft.com/office/officeart/2016/7/layout/BasicLinearProcessNumbered"/>
    <dgm:cxn modelId="{ACEE6705-97AD-403F-8AEC-69DAC10F9E80}" type="presParOf" srcId="{943705DE-6234-4422-A21D-880B3810440C}" destId="{FE9D9857-E25B-4237-9ACB-4181D22D5F30}" srcOrd="0" destOrd="0" presId="urn:microsoft.com/office/officeart/2016/7/layout/BasicLinearProcessNumbered"/>
    <dgm:cxn modelId="{0E4E15CD-9F38-4569-9DDC-D978C9849505}" type="presParOf" srcId="{943705DE-6234-4422-A21D-880B3810440C}" destId="{A10A2B2C-B36F-4A85-867C-D4FC4D9244E6}" srcOrd="1" destOrd="0" presId="urn:microsoft.com/office/officeart/2016/7/layout/BasicLinearProcessNumbered"/>
    <dgm:cxn modelId="{30A995B6-BF20-42C2-B145-A589C51A65F3}" type="presParOf" srcId="{943705DE-6234-4422-A21D-880B3810440C}" destId="{7A7AACFE-5F27-4772-BD52-00926D3BD625}" srcOrd="2" destOrd="0" presId="urn:microsoft.com/office/officeart/2016/7/layout/BasicLinearProcessNumbered"/>
    <dgm:cxn modelId="{8C6DB182-ABD5-44B1-9A9F-CD68984A41BC}" type="presParOf" srcId="{943705DE-6234-4422-A21D-880B3810440C}" destId="{FFD7EC3E-195D-4E7E-A284-9082F7538E68}" srcOrd="3" destOrd="0" presId="urn:microsoft.com/office/officeart/2016/7/layout/BasicLinearProcessNumbered"/>
    <dgm:cxn modelId="{6045BF1C-2838-498F-ADC6-68CE718C13DF}" type="presParOf" srcId="{30A463A8-77C9-4E7C-95F1-2035B932B8B7}" destId="{23F12487-E450-4E7D-BEFF-8310C5D62E1E}" srcOrd="3" destOrd="0" presId="urn:microsoft.com/office/officeart/2016/7/layout/BasicLinearProcessNumbered"/>
    <dgm:cxn modelId="{DACBC55E-8A4B-4429-B29F-16C3C85D46C4}" type="presParOf" srcId="{30A463A8-77C9-4E7C-95F1-2035B932B8B7}" destId="{1FE2141B-A314-4E7A-BCFE-BE5159BD098E}" srcOrd="4" destOrd="0" presId="urn:microsoft.com/office/officeart/2016/7/layout/BasicLinearProcessNumbered"/>
    <dgm:cxn modelId="{B2C36FFC-6089-43F4-A4B9-239A9B4A1358}" type="presParOf" srcId="{1FE2141B-A314-4E7A-BCFE-BE5159BD098E}" destId="{2BD64B31-70DA-4A92-BD32-B97F1C2F4724}" srcOrd="0" destOrd="0" presId="urn:microsoft.com/office/officeart/2016/7/layout/BasicLinearProcessNumbered"/>
    <dgm:cxn modelId="{068C4B44-50A9-40A9-A297-EBDD064949AD}" type="presParOf" srcId="{1FE2141B-A314-4E7A-BCFE-BE5159BD098E}" destId="{2C84C857-A39D-4281-9BF0-925BDF686E3C}" srcOrd="1" destOrd="0" presId="urn:microsoft.com/office/officeart/2016/7/layout/BasicLinearProcessNumbered"/>
    <dgm:cxn modelId="{B1BFB044-E4DF-45BA-B836-8E1E01DB9B95}" type="presParOf" srcId="{1FE2141B-A314-4E7A-BCFE-BE5159BD098E}" destId="{EFE59448-C1BC-41BA-B092-C90D0BEC4200}" srcOrd="2" destOrd="0" presId="urn:microsoft.com/office/officeart/2016/7/layout/BasicLinearProcessNumbered"/>
    <dgm:cxn modelId="{72C7FFAA-B5F3-4738-B9FB-4108BB4BD726}" type="presParOf" srcId="{1FE2141B-A314-4E7A-BCFE-BE5159BD098E}" destId="{13E11440-7412-435F-A4E5-393B794D921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7CAF8-8EA4-4ECB-9957-E1493D498E85}">
      <dsp:nvSpPr>
        <dsp:cNvPr id="0" name=""/>
        <dsp:cNvSpPr/>
      </dsp:nvSpPr>
      <dsp:spPr>
        <a:xfrm>
          <a:off x="4526" y="151845"/>
          <a:ext cx="3242819" cy="41625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OPĆI DIO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Prihodi i rashodi po vrstama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- ekonomska klasifikacija,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- izvori financiranja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- funkcijska klasifikacija</a:t>
          </a:r>
          <a:r>
            <a:rPr lang="hr-HR" sz="2000" kern="1200" dirty="0"/>
            <a:t> </a:t>
          </a:r>
        </a:p>
      </dsp:txBody>
      <dsp:txXfrm>
        <a:off x="479426" y="761430"/>
        <a:ext cx="2293019" cy="2943339"/>
      </dsp:txXfrm>
    </dsp:sp>
    <dsp:sp modelId="{1F61DA03-AC8B-4D03-81FB-CD88BE83C6B5}">
      <dsp:nvSpPr>
        <dsp:cNvPr id="0" name=""/>
        <dsp:cNvSpPr/>
      </dsp:nvSpPr>
      <dsp:spPr>
        <a:xfrm rot="5297035">
          <a:off x="3468440" y="1818037"/>
          <a:ext cx="932694" cy="70634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B3766D-0BAB-4AF9-AF3A-C3745254A542}">
      <dsp:nvSpPr>
        <dsp:cNvPr id="0" name=""/>
        <dsp:cNvSpPr/>
      </dsp:nvSpPr>
      <dsp:spPr>
        <a:xfrm>
          <a:off x="4578568" y="13060"/>
          <a:ext cx="3302405" cy="416421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POSEBNI DIO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b="1" kern="1200" dirty="0"/>
            <a:t>rashodi po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b="1" kern="1200" dirty="0"/>
            <a:t>- namjeni (programska klasifikacija),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b="1" kern="1200" dirty="0"/>
            <a:t>-  resoru (organizacijska klasifikacija)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2000" b="1" kern="1200" dirty="0"/>
            <a:t>- sa izvorima financiranja</a:t>
          </a:r>
          <a:endParaRPr lang="en-US" sz="2000" kern="1200" dirty="0"/>
        </a:p>
      </dsp:txBody>
      <dsp:txXfrm>
        <a:off x="5062194" y="622895"/>
        <a:ext cx="2335153" cy="29445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E65BD-61A7-42B6-AD6F-405ECC24BECE}">
      <dsp:nvSpPr>
        <dsp:cNvPr id="0" name=""/>
        <dsp:cNvSpPr/>
      </dsp:nvSpPr>
      <dsp:spPr>
        <a:xfrm>
          <a:off x="932" y="0"/>
          <a:ext cx="3638487" cy="31047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3671" tIns="330200" rIns="283671" bIns="33020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Prema ekonomskoj klasifikaciji (6)</a:t>
          </a:r>
          <a:endParaRPr lang="en-US" sz="2600" kern="1200" dirty="0"/>
        </a:p>
      </dsp:txBody>
      <dsp:txXfrm>
        <a:off x="932" y="1179792"/>
        <a:ext cx="3638487" cy="1862829"/>
      </dsp:txXfrm>
    </dsp:sp>
    <dsp:sp modelId="{1FBD36F8-0200-4BD4-B28D-E430A7A01B41}">
      <dsp:nvSpPr>
        <dsp:cNvPr id="0" name=""/>
        <dsp:cNvSpPr/>
      </dsp:nvSpPr>
      <dsp:spPr>
        <a:xfrm>
          <a:off x="1354469" y="310471"/>
          <a:ext cx="931414" cy="93141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617" tIns="12700" rIns="72617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1490871" y="446873"/>
        <a:ext cx="658610" cy="658610"/>
      </dsp:txXfrm>
    </dsp:sp>
    <dsp:sp modelId="{79836303-1960-4DAC-AC69-952FDA87E918}">
      <dsp:nvSpPr>
        <dsp:cNvPr id="0" name=""/>
        <dsp:cNvSpPr/>
      </dsp:nvSpPr>
      <dsp:spPr>
        <a:xfrm>
          <a:off x="932" y="3104644"/>
          <a:ext cx="3638487" cy="72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18B7C-9EA5-4CD1-8EE8-3A8BBF88398D}">
      <dsp:nvSpPr>
        <dsp:cNvPr id="0" name=""/>
        <dsp:cNvSpPr/>
      </dsp:nvSpPr>
      <dsp:spPr>
        <a:xfrm>
          <a:off x="4004201" y="0"/>
          <a:ext cx="3638487" cy="3104716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3671" tIns="330200" rIns="283671" bIns="33020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Prema izvorima financiranja</a:t>
          </a:r>
          <a:endParaRPr lang="en-US" sz="2600" kern="1200" dirty="0"/>
        </a:p>
      </dsp:txBody>
      <dsp:txXfrm>
        <a:off x="4004201" y="1179792"/>
        <a:ext cx="3638487" cy="1862829"/>
      </dsp:txXfrm>
    </dsp:sp>
    <dsp:sp modelId="{C17F60F5-C49E-4A96-ABB1-416E8C2AA600}">
      <dsp:nvSpPr>
        <dsp:cNvPr id="0" name=""/>
        <dsp:cNvSpPr/>
      </dsp:nvSpPr>
      <dsp:spPr>
        <a:xfrm>
          <a:off x="5356805" y="310471"/>
          <a:ext cx="931414" cy="931414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617" tIns="12700" rIns="72617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5493207" y="446873"/>
        <a:ext cx="658610" cy="658610"/>
      </dsp:txXfrm>
    </dsp:sp>
    <dsp:sp modelId="{72F62450-57A9-4E23-8D98-958489FE9C5D}">
      <dsp:nvSpPr>
        <dsp:cNvPr id="0" name=""/>
        <dsp:cNvSpPr/>
      </dsp:nvSpPr>
      <dsp:spPr>
        <a:xfrm>
          <a:off x="4003268" y="3104644"/>
          <a:ext cx="3638487" cy="7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2A847-8E23-4864-883C-901C40A1E25E}">
      <dsp:nvSpPr>
        <dsp:cNvPr id="0" name=""/>
        <dsp:cNvSpPr/>
      </dsp:nvSpPr>
      <dsp:spPr>
        <a:xfrm>
          <a:off x="591502" y="0"/>
          <a:ext cx="6703695" cy="512422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CD0C0-4518-45FE-96BB-3EDD80619804}">
      <dsp:nvSpPr>
        <dsp:cNvPr id="0" name=""/>
        <dsp:cNvSpPr/>
      </dsp:nvSpPr>
      <dsp:spPr>
        <a:xfrm>
          <a:off x="2166" y="1537268"/>
          <a:ext cx="1261178" cy="2049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poreza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(61)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3732" y="1598834"/>
        <a:ext cx="1138046" cy="1926558"/>
      </dsp:txXfrm>
    </dsp:sp>
    <dsp:sp modelId="{8BCBE6B7-B260-4304-8FBD-1D28C3C3DBBF}">
      <dsp:nvSpPr>
        <dsp:cNvPr id="0" name=""/>
        <dsp:cNvSpPr/>
      </dsp:nvSpPr>
      <dsp:spPr>
        <a:xfrm>
          <a:off x="1326403" y="1537268"/>
          <a:ext cx="1261178" cy="20496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pomoći</a:t>
          </a:r>
          <a:r>
            <a:rPr lang="hr-HR" sz="13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(63)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387969" y="1598834"/>
        <a:ext cx="1138046" cy="1926558"/>
      </dsp:txXfrm>
    </dsp:sp>
    <dsp:sp modelId="{1898FA06-62AF-48A8-A3FC-07EC9E6CBACB}">
      <dsp:nvSpPr>
        <dsp:cNvPr id="0" name=""/>
        <dsp:cNvSpPr/>
      </dsp:nvSpPr>
      <dsp:spPr>
        <a:xfrm>
          <a:off x="2650641" y="1537268"/>
          <a:ext cx="1261178" cy="20496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pristojbi i naknada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(65) 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712207" y="1598834"/>
        <a:ext cx="1138046" cy="1926558"/>
      </dsp:txXfrm>
    </dsp:sp>
    <dsp:sp modelId="{2C17DA00-BAAE-4F4E-8AD4-62A49318A744}">
      <dsp:nvSpPr>
        <dsp:cNvPr id="0" name=""/>
        <dsp:cNvSpPr/>
      </dsp:nvSpPr>
      <dsp:spPr>
        <a:xfrm>
          <a:off x="3974879" y="1537268"/>
          <a:ext cx="1261178" cy="2049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imovine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(64)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036445" y="1598834"/>
        <a:ext cx="1138046" cy="1926558"/>
      </dsp:txXfrm>
    </dsp:sp>
    <dsp:sp modelId="{5B5CA2CB-B4D2-4504-8436-E9725C3DC6D5}">
      <dsp:nvSpPr>
        <dsp:cNvPr id="0" name=""/>
        <dsp:cNvSpPr/>
      </dsp:nvSpPr>
      <dsp:spPr>
        <a:xfrm>
          <a:off x="5299117" y="1537268"/>
          <a:ext cx="1261178" cy="20496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prodaje </a:t>
          </a:r>
          <a:r>
            <a:rPr lang="hr-HR" sz="1300" b="1" kern="1200" dirty="0" err="1">
              <a:solidFill>
                <a:schemeClr val="tx1"/>
              </a:solidFill>
            </a:rPr>
            <a:t>proizvoda,robe</a:t>
          </a:r>
          <a:r>
            <a:rPr lang="hr-HR" sz="1300" b="1" kern="1200" dirty="0">
              <a:solidFill>
                <a:schemeClr val="tx1"/>
              </a:solidFill>
            </a:rPr>
            <a:t> i usluga i donacija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(66) 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360683" y="1598834"/>
        <a:ext cx="1138046" cy="1926558"/>
      </dsp:txXfrm>
    </dsp:sp>
    <dsp:sp modelId="{BEDB19AA-59A5-4893-A0E8-AFDF38F44475}">
      <dsp:nvSpPr>
        <dsp:cNvPr id="0" name=""/>
        <dsp:cNvSpPr/>
      </dsp:nvSpPr>
      <dsp:spPr>
        <a:xfrm>
          <a:off x="6623355" y="1537268"/>
          <a:ext cx="1261178" cy="2049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Prihodi od </a:t>
          </a:r>
          <a:r>
            <a:rPr lang="hr-HR" sz="1300" b="1" kern="1200" dirty="0" err="1">
              <a:solidFill>
                <a:schemeClr val="tx1"/>
              </a:solidFill>
            </a:rPr>
            <a:t>kazni,upravnih</a:t>
          </a:r>
          <a:r>
            <a:rPr lang="hr-HR" sz="1300" b="1" kern="1200" dirty="0">
              <a:solidFill>
                <a:schemeClr val="tx1"/>
              </a:solidFill>
            </a:rPr>
            <a:t> mjera i ostali prihodi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solidFill>
                <a:schemeClr val="tx1"/>
              </a:solidFill>
            </a:rPr>
            <a:t>(68)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684921" y="1598834"/>
        <a:ext cx="1138046" cy="1926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938A8-D692-4AA9-BDC2-2DC4799FB0EA}">
      <dsp:nvSpPr>
        <dsp:cNvPr id="0" name=""/>
        <dsp:cNvSpPr/>
      </dsp:nvSpPr>
      <dsp:spPr>
        <a:xfrm>
          <a:off x="16" y="298111"/>
          <a:ext cx="3395921" cy="16979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b="1" kern="1200" dirty="0"/>
            <a:t>Prihodi od prodaje </a:t>
          </a:r>
          <a:r>
            <a:rPr lang="hr-HR" sz="2700" b="1" kern="1200" dirty="0" err="1"/>
            <a:t>NEproizvedene</a:t>
          </a:r>
          <a:r>
            <a:rPr lang="hr-HR" sz="2700" b="1" kern="1200" dirty="0"/>
            <a:t> dugotrajne imovine (71)</a:t>
          </a:r>
          <a:endParaRPr lang="en-US" sz="2700" kern="1200" dirty="0"/>
        </a:p>
      </dsp:txBody>
      <dsp:txXfrm>
        <a:off x="49748" y="347843"/>
        <a:ext cx="3296457" cy="1598496"/>
      </dsp:txXfrm>
    </dsp:sp>
    <dsp:sp modelId="{0B768A4E-C7F3-40D6-9A09-08B85631BC91}">
      <dsp:nvSpPr>
        <dsp:cNvPr id="0" name=""/>
        <dsp:cNvSpPr/>
      </dsp:nvSpPr>
      <dsp:spPr>
        <a:xfrm>
          <a:off x="4109386" y="303340"/>
          <a:ext cx="3395921" cy="169796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b="1" kern="1200"/>
            <a:t>Prihodi od prodaje PROizvedene          dugotrajne imovine (72)</a:t>
          </a:r>
          <a:endParaRPr lang="en-US" sz="2700" kern="1200"/>
        </a:p>
      </dsp:txBody>
      <dsp:txXfrm>
        <a:off x="4159118" y="353072"/>
        <a:ext cx="3296457" cy="1598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938A8-D692-4AA9-BDC2-2DC4799FB0EA}">
      <dsp:nvSpPr>
        <dsp:cNvPr id="0" name=""/>
        <dsp:cNvSpPr/>
      </dsp:nvSpPr>
      <dsp:spPr>
        <a:xfrm>
          <a:off x="250872" y="2376265"/>
          <a:ext cx="3395921" cy="9408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>
              <a:solidFill>
                <a:schemeClr val="tx1"/>
              </a:solidFill>
            </a:rPr>
            <a:t>Zemljišta (711)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8428" y="2403821"/>
        <a:ext cx="3340809" cy="885711"/>
      </dsp:txXfrm>
    </dsp:sp>
    <dsp:sp modelId="{0B768A4E-C7F3-40D6-9A09-08B85631BC91}">
      <dsp:nvSpPr>
        <dsp:cNvPr id="0" name=""/>
        <dsp:cNvSpPr/>
      </dsp:nvSpPr>
      <dsp:spPr>
        <a:xfrm>
          <a:off x="4192382" y="2448276"/>
          <a:ext cx="3395921" cy="89193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>
              <a:solidFill>
                <a:schemeClr val="tx1"/>
              </a:solidFill>
            </a:rPr>
            <a:t>Građevinski objekti (721)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218506" y="2474400"/>
        <a:ext cx="3343673" cy="8396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E65BD-61A7-42B6-AD6F-405ECC24BECE}">
      <dsp:nvSpPr>
        <dsp:cNvPr id="0" name=""/>
        <dsp:cNvSpPr/>
      </dsp:nvSpPr>
      <dsp:spPr>
        <a:xfrm>
          <a:off x="0" y="0"/>
          <a:ext cx="3638487" cy="33123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3671" tIns="330200" rIns="283671" bIns="33020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Prema ekonomskoj klasifikaciji (3)</a:t>
          </a:r>
          <a:endParaRPr lang="en-US" sz="2600" kern="1200" dirty="0"/>
        </a:p>
      </dsp:txBody>
      <dsp:txXfrm>
        <a:off x="0" y="1258700"/>
        <a:ext cx="3638487" cy="1987422"/>
      </dsp:txXfrm>
    </dsp:sp>
    <dsp:sp modelId="{1FBD36F8-0200-4BD4-B28D-E430A7A01B41}">
      <dsp:nvSpPr>
        <dsp:cNvPr id="0" name=""/>
        <dsp:cNvSpPr/>
      </dsp:nvSpPr>
      <dsp:spPr>
        <a:xfrm>
          <a:off x="1323321" y="331236"/>
          <a:ext cx="993711" cy="9937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7474" tIns="12700" rIns="774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468847" y="476762"/>
        <a:ext cx="702659" cy="702659"/>
      </dsp:txXfrm>
    </dsp:sp>
    <dsp:sp modelId="{79836303-1960-4DAC-AC69-952FDA87E918}">
      <dsp:nvSpPr>
        <dsp:cNvPr id="0" name=""/>
        <dsp:cNvSpPr/>
      </dsp:nvSpPr>
      <dsp:spPr>
        <a:xfrm>
          <a:off x="932" y="3312298"/>
          <a:ext cx="3638487" cy="72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18B7C-9EA5-4CD1-8EE8-3A8BBF88398D}">
      <dsp:nvSpPr>
        <dsp:cNvPr id="0" name=""/>
        <dsp:cNvSpPr/>
      </dsp:nvSpPr>
      <dsp:spPr>
        <a:xfrm>
          <a:off x="4003268" y="0"/>
          <a:ext cx="3638487" cy="331237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3671" tIns="330200" rIns="283671" bIns="33020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prema funkcijskoj klasifikaciji</a:t>
          </a:r>
          <a:endParaRPr lang="en-US" sz="2600" kern="1200" dirty="0"/>
        </a:p>
      </dsp:txBody>
      <dsp:txXfrm>
        <a:off x="4003268" y="1258700"/>
        <a:ext cx="3638487" cy="1987422"/>
      </dsp:txXfrm>
    </dsp:sp>
    <dsp:sp modelId="{C17F60F5-C49E-4A96-ABB1-416E8C2AA600}">
      <dsp:nvSpPr>
        <dsp:cNvPr id="0" name=""/>
        <dsp:cNvSpPr/>
      </dsp:nvSpPr>
      <dsp:spPr>
        <a:xfrm>
          <a:off x="5325656" y="331236"/>
          <a:ext cx="993711" cy="993711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7474" tIns="12700" rIns="774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471182" y="476762"/>
        <a:ext cx="702659" cy="702659"/>
      </dsp:txXfrm>
    </dsp:sp>
    <dsp:sp modelId="{72F62450-57A9-4E23-8D98-958489FE9C5D}">
      <dsp:nvSpPr>
        <dsp:cNvPr id="0" name=""/>
        <dsp:cNvSpPr/>
      </dsp:nvSpPr>
      <dsp:spPr>
        <a:xfrm>
          <a:off x="4003268" y="3312298"/>
          <a:ext cx="3638487" cy="7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2962B-A44B-4F6B-9F37-C7ABF18F9048}">
      <dsp:nvSpPr>
        <dsp:cNvPr id="0" name=""/>
        <dsp:cNvSpPr/>
      </dsp:nvSpPr>
      <dsp:spPr>
        <a:xfrm>
          <a:off x="1280615" y="-34578"/>
          <a:ext cx="5647681" cy="5647681"/>
        </a:xfrm>
        <a:prstGeom prst="circularArrow">
          <a:avLst>
            <a:gd name="adj1" fmla="val 5544"/>
            <a:gd name="adj2" fmla="val 330680"/>
            <a:gd name="adj3" fmla="val 14501840"/>
            <a:gd name="adj4" fmla="val 1695820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1DD2A09-04B4-4431-A3CA-9065FCC8B6A9}">
      <dsp:nvSpPr>
        <dsp:cNvPr id="0" name=""/>
        <dsp:cNvSpPr/>
      </dsp:nvSpPr>
      <dsp:spPr>
        <a:xfrm>
          <a:off x="3216626" y="3248"/>
          <a:ext cx="1775658" cy="8878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 dirty="0"/>
            <a:t>1. Rashodi za zaposlene (31)</a:t>
          </a:r>
          <a:r>
            <a:rPr lang="hr-HR" sz="1400" b="1" kern="1200" dirty="0"/>
            <a:t> </a:t>
          </a:r>
          <a:endParaRPr lang="en-US" sz="1400" kern="1200" dirty="0"/>
        </a:p>
      </dsp:txBody>
      <dsp:txXfrm>
        <a:off x="3259966" y="46588"/>
        <a:ext cx="1688978" cy="801149"/>
      </dsp:txXfrm>
    </dsp:sp>
    <dsp:sp modelId="{81352771-75FD-4F54-87FB-1BF4FFEF3C1D}">
      <dsp:nvSpPr>
        <dsp:cNvPr id="0" name=""/>
        <dsp:cNvSpPr/>
      </dsp:nvSpPr>
      <dsp:spPr>
        <a:xfrm>
          <a:off x="5099584" y="910033"/>
          <a:ext cx="1775658" cy="8878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/>
            <a:t>2. Materijalni rashodi (32)</a:t>
          </a:r>
          <a:endParaRPr lang="en-US" sz="1400" kern="1200"/>
        </a:p>
      </dsp:txBody>
      <dsp:txXfrm>
        <a:off x="5142924" y="953373"/>
        <a:ext cx="1688978" cy="801149"/>
      </dsp:txXfrm>
    </dsp:sp>
    <dsp:sp modelId="{558F5F55-5A33-47C9-8C37-DF3493F88945}">
      <dsp:nvSpPr>
        <dsp:cNvPr id="0" name=""/>
        <dsp:cNvSpPr/>
      </dsp:nvSpPr>
      <dsp:spPr>
        <a:xfrm>
          <a:off x="5564636" y="2947559"/>
          <a:ext cx="1775658" cy="88782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/>
            <a:t>3. Financijski rashodi (34)</a:t>
          </a:r>
          <a:endParaRPr lang="en-US" sz="1400" kern="1200"/>
        </a:p>
      </dsp:txBody>
      <dsp:txXfrm>
        <a:off x="5607976" y="2990899"/>
        <a:ext cx="1688978" cy="801149"/>
      </dsp:txXfrm>
    </dsp:sp>
    <dsp:sp modelId="{CEBBA18E-FC10-421F-B79B-E88F13B873EC}">
      <dsp:nvSpPr>
        <dsp:cNvPr id="0" name=""/>
        <dsp:cNvSpPr/>
      </dsp:nvSpPr>
      <dsp:spPr>
        <a:xfrm>
          <a:off x="4261589" y="4581529"/>
          <a:ext cx="1775658" cy="8878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/>
            <a:t>4. Rashodi za Subvencije (35)</a:t>
          </a:r>
          <a:endParaRPr lang="en-US" sz="1400" kern="1200"/>
        </a:p>
      </dsp:txBody>
      <dsp:txXfrm>
        <a:off x="4304929" y="4624869"/>
        <a:ext cx="1688978" cy="801149"/>
      </dsp:txXfrm>
    </dsp:sp>
    <dsp:sp modelId="{5A909375-F01F-4370-A006-92B242D2638B}">
      <dsp:nvSpPr>
        <dsp:cNvPr id="0" name=""/>
        <dsp:cNvSpPr/>
      </dsp:nvSpPr>
      <dsp:spPr>
        <a:xfrm>
          <a:off x="2171664" y="4581529"/>
          <a:ext cx="1775658" cy="88782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5. Pomoći dane u inozemstvo i unutar općeg proračuna (36)</a:t>
          </a:r>
          <a:endParaRPr lang="en-US" sz="1400" kern="1200"/>
        </a:p>
      </dsp:txBody>
      <dsp:txXfrm>
        <a:off x="2215004" y="4624869"/>
        <a:ext cx="1688978" cy="801149"/>
      </dsp:txXfrm>
    </dsp:sp>
    <dsp:sp modelId="{7BD1F3FE-7AC2-4433-AB3A-D3D95DB6A9BD}">
      <dsp:nvSpPr>
        <dsp:cNvPr id="0" name=""/>
        <dsp:cNvSpPr/>
      </dsp:nvSpPr>
      <dsp:spPr>
        <a:xfrm>
          <a:off x="868617" y="2947559"/>
          <a:ext cx="1775658" cy="8878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/>
            <a:t>6. Naknade građanima i kućanstvima (37)</a:t>
          </a:r>
          <a:endParaRPr lang="en-US" sz="1400" kern="1200"/>
        </a:p>
      </dsp:txBody>
      <dsp:txXfrm>
        <a:off x="911957" y="2990899"/>
        <a:ext cx="1688978" cy="801149"/>
      </dsp:txXfrm>
    </dsp:sp>
    <dsp:sp modelId="{74D3A327-079F-468D-B044-27702DEE8E0E}">
      <dsp:nvSpPr>
        <dsp:cNvPr id="0" name=""/>
        <dsp:cNvSpPr/>
      </dsp:nvSpPr>
      <dsp:spPr>
        <a:xfrm>
          <a:off x="1333669" y="910033"/>
          <a:ext cx="1775658" cy="8878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/>
            <a:t>7. Ostali rashodi (38)</a:t>
          </a:r>
          <a:endParaRPr lang="en-US" sz="1400" kern="1200"/>
        </a:p>
      </dsp:txBody>
      <dsp:txXfrm>
        <a:off x="1377009" y="953373"/>
        <a:ext cx="1688978" cy="8011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05D6E-A607-4C00-815C-ECDE7BA9F8BE}">
      <dsp:nvSpPr>
        <dsp:cNvPr id="0" name=""/>
        <dsp:cNvSpPr/>
      </dsp:nvSpPr>
      <dsp:spPr>
        <a:xfrm>
          <a:off x="0" y="723055"/>
          <a:ext cx="2464593" cy="34504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Rashodi za nabavku </a:t>
          </a:r>
          <a:r>
            <a:rPr lang="hr-HR" sz="2000" b="1" kern="1200" dirty="0" err="1"/>
            <a:t>neproizvedene</a:t>
          </a:r>
          <a:r>
            <a:rPr lang="hr-HR" sz="2000" b="1" kern="1200" dirty="0"/>
            <a:t> dugotrajne imovine (41)</a:t>
          </a:r>
          <a:endParaRPr lang="en-US" sz="2000" kern="1200" dirty="0"/>
        </a:p>
      </dsp:txBody>
      <dsp:txXfrm>
        <a:off x="0" y="2034219"/>
        <a:ext cx="2464593" cy="2070258"/>
      </dsp:txXfrm>
    </dsp:sp>
    <dsp:sp modelId="{597E75BF-092D-4E1F-B325-837F47A0E245}">
      <dsp:nvSpPr>
        <dsp:cNvPr id="0" name=""/>
        <dsp:cNvSpPr/>
      </dsp:nvSpPr>
      <dsp:spPr>
        <a:xfrm>
          <a:off x="714732" y="1068099"/>
          <a:ext cx="1035129" cy="10351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6323" y="1219690"/>
        <a:ext cx="731947" cy="731947"/>
      </dsp:txXfrm>
    </dsp:sp>
    <dsp:sp modelId="{95FCFA7E-4ECF-4630-A483-E08071449A6F}">
      <dsp:nvSpPr>
        <dsp:cNvPr id="0" name=""/>
        <dsp:cNvSpPr/>
      </dsp:nvSpPr>
      <dsp:spPr>
        <a:xfrm>
          <a:off x="0" y="4173415"/>
          <a:ext cx="2464593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9D9857-E25B-4237-9ACB-4181D22D5F30}">
      <dsp:nvSpPr>
        <dsp:cNvPr id="0" name=""/>
        <dsp:cNvSpPr/>
      </dsp:nvSpPr>
      <dsp:spPr>
        <a:xfrm>
          <a:off x="2711053" y="723055"/>
          <a:ext cx="2464593" cy="3450431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2. Rashodi za nabavu proizvedene dugotrajne imovine (42)</a:t>
          </a:r>
          <a:endParaRPr lang="en-US" sz="2000" kern="1200"/>
        </a:p>
      </dsp:txBody>
      <dsp:txXfrm>
        <a:off x="2711053" y="2034219"/>
        <a:ext cx="2464593" cy="2070258"/>
      </dsp:txXfrm>
    </dsp:sp>
    <dsp:sp modelId="{A10A2B2C-B36F-4A85-867C-D4FC4D9244E6}">
      <dsp:nvSpPr>
        <dsp:cNvPr id="0" name=""/>
        <dsp:cNvSpPr/>
      </dsp:nvSpPr>
      <dsp:spPr>
        <a:xfrm>
          <a:off x="3425785" y="1068099"/>
          <a:ext cx="1035129" cy="1035129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77376" y="1219690"/>
        <a:ext cx="731947" cy="731947"/>
      </dsp:txXfrm>
    </dsp:sp>
    <dsp:sp modelId="{7A7AACFE-5F27-4772-BD52-00926D3BD625}">
      <dsp:nvSpPr>
        <dsp:cNvPr id="0" name=""/>
        <dsp:cNvSpPr/>
      </dsp:nvSpPr>
      <dsp:spPr>
        <a:xfrm>
          <a:off x="2711053" y="4173415"/>
          <a:ext cx="2464593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D64B31-70DA-4A92-BD32-B97F1C2F4724}">
      <dsp:nvSpPr>
        <dsp:cNvPr id="0" name=""/>
        <dsp:cNvSpPr/>
      </dsp:nvSpPr>
      <dsp:spPr>
        <a:xfrm>
          <a:off x="5422106" y="723055"/>
          <a:ext cx="2464593" cy="345043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3. Rashodi za dodatna ulaganja na nefinancijskoj imovini (45)</a:t>
          </a:r>
          <a:endParaRPr lang="en-US" sz="2000" kern="1200" dirty="0"/>
        </a:p>
      </dsp:txBody>
      <dsp:txXfrm>
        <a:off x="5422106" y="2034219"/>
        <a:ext cx="2464593" cy="2070258"/>
      </dsp:txXfrm>
    </dsp:sp>
    <dsp:sp modelId="{2C84C857-A39D-4281-9BF0-925BDF686E3C}">
      <dsp:nvSpPr>
        <dsp:cNvPr id="0" name=""/>
        <dsp:cNvSpPr/>
      </dsp:nvSpPr>
      <dsp:spPr>
        <a:xfrm>
          <a:off x="6136838" y="1068099"/>
          <a:ext cx="1035129" cy="1035129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88429" y="1219690"/>
        <a:ext cx="731947" cy="731947"/>
      </dsp:txXfrm>
    </dsp:sp>
    <dsp:sp modelId="{EFE59448-C1BC-41BA-B092-C90D0BEC4200}">
      <dsp:nvSpPr>
        <dsp:cNvPr id="0" name=""/>
        <dsp:cNvSpPr/>
      </dsp:nvSpPr>
      <dsp:spPr>
        <a:xfrm>
          <a:off x="5422106" y="4173415"/>
          <a:ext cx="2464593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/>
              <a:t>GRAD OPATIJA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AD829-DBB9-4FDE-B681-513BE9F6AAC1}" type="datetimeFigureOut">
              <a:rPr lang="sr-Latn-CS" smtClean="0"/>
              <a:pPr/>
              <a:t>3.1.2020.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A53CA-F6B1-455A-B102-A7C73483873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GRAD OPATIJA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871A3-6EB9-4A69-86D6-0F52C6850EF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AC748-521B-492D-AFC4-6AE089B00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AC748-521B-492D-AFC4-6AE089B001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GRAD OPATIJA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Primjer Opći dio rekapitulacija</a:t>
            </a:r>
            <a:endParaRPr lang="en-GB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GRAD OPATIJA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AC748-521B-492D-AFC4-6AE089B001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2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Proći opći dio </a:t>
            </a:r>
            <a:endParaRPr lang="en-GB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GRAD OPATIJA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AC748-521B-492D-AFC4-6AE089B001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PRIMJER STR 2</a:t>
            </a:r>
            <a:endParaRPr lang="en-GB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GRAD OPATIJA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AC748-521B-492D-AFC4-6AE089B001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KOPIRATI PRIMJER</a:t>
            </a:r>
            <a:endParaRPr lang="en-GB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GRAD OPATIJA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AC748-521B-492D-AFC4-6AE089B001D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8AC748-521B-492D-AFC4-6AE089B001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 OPATIJA</a:t>
            </a:r>
          </a:p>
        </p:txBody>
      </p:sp>
    </p:spTree>
    <p:extLst>
      <p:ext uri="{BB962C8B-B14F-4D97-AF65-F5344CB8AC3E}">
        <p14:creationId xmlns:p14="http://schemas.microsoft.com/office/powerpoint/2010/main" val="147848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017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70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0348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1351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6799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66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2826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73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428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033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708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915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7651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6557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3514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817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0843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2010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493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406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049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3198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3BB3-1E47-477C-8C1A-90484D82131A}" type="datetime1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83A1-E79E-4870-8088-C8CC384D3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3968" y="2780929"/>
            <a:ext cx="4259939" cy="2304255"/>
          </a:xfrm>
        </p:spPr>
        <p:txBody>
          <a:bodyPr anchor="t">
            <a:noAutofit/>
          </a:bodyPr>
          <a:lstStyle/>
          <a:p>
            <a:r>
              <a:rPr lang="hr-HR" sz="5400" i="1" dirty="0">
                <a:solidFill>
                  <a:schemeClr val="bg1"/>
                </a:solidFill>
                <a:latin typeface="Constantia" pitchFamily="18" charset="0"/>
              </a:rPr>
              <a:t>VODIČ UZ PRORAČUN</a:t>
            </a:r>
            <a:endParaRPr lang="en-US" sz="5400" i="1" dirty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hr-HR" sz="5400" i="1" dirty="0">
                <a:solidFill>
                  <a:schemeClr val="bg1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hr-ri_mt1">
            <a:extLst>
              <a:ext uri="{FF2B5EF4-FFF2-40B4-BE49-F238E27FC236}">
                <a16:creationId xmlns:a16="http://schemas.microsoft.com/office/drawing/2014/main" id="{AEAB4446-3ECB-4CB3-B364-6647A9A5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895" y="489204"/>
            <a:ext cx="3005980" cy="451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A7886925-B541-4D87-8B97-A820E2E6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87036"/>
            <a:ext cx="8047805" cy="137588"/>
          </a:xfrm>
        </p:spPr>
        <p:txBody>
          <a:bodyPr anchor="ctr">
            <a:noAutofit/>
          </a:bodyPr>
          <a:lstStyle/>
          <a:p>
            <a:pPr lvl="0" algn="ctr"/>
            <a:r>
              <a:rPr lang="hr-HR" sz="2400" b="1" u="sng" dirty="0">
                <a:solidFill>
                  <a:schemeClr val="bg1"/>
                </a:solidFill>
                <a:latin typeface="+mn-lt"/>
              </a:rPr>
              <a:t>A.1.1.  </a:t>
            </a:r>
            <a:r>
              <a:rPr lang="hr-HR" sz="2400" b="1" u="sng" dirty="0">
                <a:latin typeface="+mn-lt"/>
              </a:rPr>
              <a:t>PRIHODI OD POREZA (61)</a:t>
            </a:r>
            <a:br>
              <a:rPr lang="hr-HR" sz="2400" b="1" u="sng" dirty="0">
                <a:latin typeface="+mn-lt"/>
              </a:rPr>
            </a:br>
            <a:r>
              <a:rPr lang="hr-HR" sz="2400" b="1" u="sng" dirty="0">
                <a:solidFill>
                  <a:schemeClr val="bg1"/>
                </a:solidFill>
                <a:latin typeface="+mn-lt"/>
              </a:rPr>
              <a:t>A1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1C495B16-5A6B-40DC-B47C-853ED83D0EF1}"/>
              </a:ext>
            </a:extLst>
          </p:cNvPr>
          <p:cNvGrpSpPr/>
          <p:nvPr/>
        </p:nvGrpSpPr>
        <p:grpSpPr>
          <a:xfrm>
            <a:off x="465468" y="2759857"/>
            <a:ext cx="3754654" cy="1656184"/>
            <a:chOff x="962" y="0"/>
            <a:chExt cx="3754654" cy="1800200"/>
          </a:xfrm>
        </p:grpSpPr>
        <p:sp>
          <p:nvSpPr>
            <p:cNvPr id="9" name="Pravokutnik 8">
              <a:extLst>
                <a:ext uri="{FF2B5EF4-FFF2-40B4-BE49-F238E27FC236}">
                  <a16:creationId xmlns:a16="http://schemas.microsoft.com/office/drawing/2014/main" id="{FFD266DC-DA66-4C4A-93A8-15CF208E9FEB}"/>
                </a:ext>
              </a:extLst>
            </p:cNvPr>
            <p:cNvSpPr/>
            <p:nvPr/>
          </p:nvSpPr>
          <p:spPr>
            <a:xfrm>
              <a:off x="96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kstniOkvir 9">
              <a:extLst>
                <a:ext uri="{FF2B5EF4-FFF2-40B4-BE49-F238E27FC236}">
                  <a16:creationId xmlns:a16="http://schemas.microsoft.com/office/drawing/2014/main" id="{81FCA121-CDB2-437B-95E4-B361686F8166}"/>
                </a:ext>
              </a:extLst>
            </p:cNvPr>
            <p:cNvSpPr txBox="1"/>
            <p:nvPr/>
          </p:nvSpPr>
          <p:spPr>
            <a:xfrm>
              <a:off x="962" y="684076"/>
              <a:ext cx="3754654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lvl="0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u="sng" dirty="0"/>
                <a:t>Porezi na imovinu (613)</a:t>
              </a:r>
              <a:endParaRPr lang="en-US" sz="2000" kern="1200" dirty="0"/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14D05C74-6B64-492B-B7A7-485AAA737CBD}"/>
              </a:ext>
            </a:extLst>
          </p:cNvPr>
          <p:cNvGrpSpPr/>
          <p:nvPr/>
        </p:nvGrpSpPr>
        <p:grpSpPr>
          <a:xfrm>
            <a:off x="4540746" y="2422370"/>
            <a:ext cx="4095834" cy="2158439"/>
            <a:chOff x="4131082" y="-181976"/>
            <a:chExt cx="3821846" cy="1982176"/>
          </a:xfrm>
        </p:grpSpPr>
        <p:sp>
          <p:nvSpPr>
            <p:cNvPr id="12" name="Pravokutnik 11">
              <a:extLst>
                <a:ext uri="{FF2B5EF4-FFF2-40B4-BE49-F238E27FC236}">
                  <a16:creationId xmlns:a16="http://schemas.microsoft.com/office/drawing/2014/main" id="{C7A17917-91FD-4EC9-83E5-DE2C294969CE}"/>
                </a:ext>
              </a:extLst>
            </p:cNvPr>
            <p:cNvSpPr/>
            <p:nvPr/>
          </p:nvSpPr>
          <p:spPr>
            <a:xfrm>
              <a:off x="413108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kstniOkvir 13">
              <a:extLst>
                <a:ext uri="{FF2B5EF4-FFF2-40B4-BE49-F238E27FC236}">
                  <a16:creationId xmlns:a16="http://schemas.microsoft.com/office/drawing/2014/main" id="{A4E32440-7DED-464E-B15B-870FEDFEA12A}"/>
                </a:ext>
              </a:extLst>
            </p:cNvPr>
            <p:cNvSpPr txBox="1"/>
            <p:nvPr/>
          </p:nvSpPr>
          <p:spPr>
            <a:xfrm>
              <a:off x="4131082" y="-181976"/>
              <a:ext cx="3821846" cy="1982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b="1" i="1" kern="1200" dirty="0">
                  <a:solidFill>
                    <a:srgbClr val="FF0000"/>
                  </a:solidFill>
                </a:rPr>
                <a:t>Porez na promet nekretnina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b="1" i="1" kern="1200" dirty="0">
                  <a:solidFill>
                    <a:srgbClr val="FF0000"/>
                  </a:solidFill>
                </a:rPr>
                <a:t>Porez na kuću za odmor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b="1" i="1" dirty="0">
                  <a:solidFill>
                    <a:srgbClr val="FF0000"/>
                  </a:solidFill>
                </a:rPr>
                <a:t>Porez na korištenje javne  površine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kern="1200" dirty="0"/>
                <a:t>Porez na CMV, plovila </a:t>
              </a:r>
              <a:endParaRPr lang="hr-HR" dirty="0"/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kern="1200" dirty="0"/>
                <a:t>Porez na nasljedstva i darove</a:t>
              </a:r>
              <a:endParaRPr lang="en-US" kern="1200" dirty="0"/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F771CD6D-134B-4A3B-95CC-7260B21E1B89}"/>
              </a:ext>
            </a:extLst>
          </p:cNvPr>
          <p:cNvGrpSpPr/>
          <p:nvPr/>
        </p:nvGrpSpPr>
        <p:grpSpPr>
          <a:xfrm>
            <a:off x="467544" y="4895091"/>
            <a:ext cx="3754654" cy="1617402"/>
            <a:chOff x="962" y="0"/>
            <a:chExt cx="3754654" cy="1800200"/>
          </a:xfrm>
        </p:grpSpPr>
        <p:sp>
          <p:nvSpPr>
            <p:cNvPr id="18" name="Pravokutnik 17">
              <a:extLst>
                <a:ext uri="{FF2B5EF4-FFF2-40B4-BE49-F238E27FC236}">
                  <a16:creationId xmlns:a16="http://schemas.microsoft.com/office/drawing/2014/main" id="{5AED3E62-BA19-4000-9CEB-55A036F515C9}"/>
                </a:ext>
              </a:extLst>
            </p:cNvPr>
            <p:cNvSpPr/>
            <p:nvPr/>
          </p:nvSpPr>
          <p:spPr>
            <a:xfrm>
              <a:off x="96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kstniOkvir 18">
              <a:extLst>
                <a:ext uri="{FF2B5EF4-FFF2-40B4-BE49-F238E27FC236}">
                  <a16:creationId xmlns:a16="http://schemas.microsoft.com/office/drawing/2014/main" id="{9EDCC638-A403-4A9C-9A28-C080662EDA9A}"/>
                </a:ext>
              </a:extLst>
            </p:cNvPr>
            <p:cNvSpPr txBox="1"/>
            <p:nvPr/>
          </p:nvSpPr>
          <p:spPr>
            <a:xfrm>
              <a:off x="962" y="684076"/>
              <a:ext cx="3754654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lvl="0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u="sng" dirty="0"/>
                <a:t>Porezi na robu radove i usluge (614)</a:t>
              </a:r>
              <a:endParaRPr lang="en-US" sz="2000" kern="1200" dirty="0"/>
            </a:p>
          </p:txBody>
        </p:sp>
      </p:grpSp>
      <p:grpSp>
        <p:nvGrpSpPr>
          <p:cNvPr id="20" name="Grupa 19">
            <a:extLst>
              <a:ext uri="{FF2B5EF4-FFF2-40B4-BE49-F238E27FC236}">
                <a16:creationId xmlns:a16="http://schemas.microsoft.com/office/drawing/2014/main" id="{FFB32252-AB08-4529-BBC0-F3CB2537D5CD}"/>
              </a:ext>
            </a:extLst>
          </p:cNvPr>
          <p:cNvGrpSpPr/>
          <p:nvPr/>
        </p:nvGrpSpPr>
        <p:grpSpPr>
          <a:xfrm>
            <a:off x="4572000" y="4856309"/>
            <a:ext cx="4004857" cy="1656184"/>
            <a:chOff x="4131082" y="0"/>
            <a:chExt cx="3754654" cy="1800200"/>
          </a:xfrm>
        </p:grpSpPr>
        <p:sp>
          <p:nvSpPr>
            <p:cNvPr id="21" name="Pravokutnik 20">
              <a:extLst>
                <a:ext uri="{FF2B5EF4-FFF2-40B4-BE49-F238E27FC236}">
                  <a16:creationId xmlns:a16="http://schemas.microsoft.com/office/drawing/2014/main" id="{2628AA55-30B9-49C5-B90A-1B5DC890FD52}"/>
                </a:ext>
              </a:extLst>
            </p:cNvPr>
            <p:cNvSpPr/>
            <p:nvPr/>
          </p:nvSpPr>
          <p:spPr>
            <a:xfrm>
              <a:off x="413108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kstniOkvir 21">
              <a:extLst>
                <a:ext uri="{FF2B5EF4-FFF2-40B4-BE49-F238E27FC236}">
                  <a16:creationId xmlns:a16="http://schemas.microsoft.com/office/drawing/2014/main" id="{368ED8E8-A472-4827-A028-7595B4294DD0}"/>
                </a:ext>
              </a:extLst>
            </p:cNvPr>
            <p:cNvSpPr txBox="1"/>
            <p:nvPr/>
          </p:nvSpPr>
          <p:spPr>
            <a:xfrm>
              <a:off x="4131082" y="0"/>
              <a:ext cx="3754654" cy="1800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sz="2000" b="1" i="1" kern="1200" dirty="0">
                  <a:solidFill>
                    <a:srgbClr val="FF0000"/>
                  </a:solidFill>
                </a:rPr>
                <a:t>Porez na potrošnju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sz="2000" dirty="0"/>
                <a:t>PDV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sz="2000" kern="1200" dirty="0"/>
                <a:t>Posebni porezi</a:t>
              </a:r>
              <a:endParaRPr lang="en-US" sz="2000" kern="1200" dirty="0"/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7AAA27CF-23AF-47CC-A6F6-27AA68B298C8}"/>
              </a:ext>
            </a:extLst>
          </p:cNvPr>
          <p:cNvGrpSpPr/>
          <p:nvPr/>
        </p:nvGrpSpPr>
        <p:grpSpPr>
          <a:xfrm>
            <a:off x="2055640" y="2847707"/>
            <a:ext cx="453650" cy="453650"/>
            <a:chOff x="1650503" y="1058517"/>
            <a:chExt cx="453650" cy="453650"/>
          </a:xfrm>
        </p:grpSpPr>
        <p:sp>
          <p:nvSpPr>
            <p:cNvPr id="24" name="Elipsa 23">
              <a:extLst>
                <a:ext uri="{FF2B5EF4-FFF2-40B4-BE49-F238E27FC236}">
                  <a16:creationId xmlns:a16="http://schemas.microsoft.com/office/drawing/2014/main" id="{7A42DB52-70F3-4AA4-A775-967F8A28F281}"/>
                </a:ext>
              </a:extLst>
            </p:cNvPr>
            <p:cNvSpPr/>
            <p:nvPr/>
          </p:nvSpPr>
          <p:spPr>
            <a:xfrm>
              <a:off x="1650503" y="1058517"/>
              <a:ext cx="453650" cy="453650"/>
            </a:xfrm>
            <a:prstGeom prst="ellipse">
              <a:avLst/>
            </a:prstGeom>
          </p:spPr>
          <p:style>
            <a:lnRef idx="2">
              <a:schemeClr val="accent2">
                <a:hueOff val="-970242"/>
                <a:satOff val="-55952"/>
                <a:lumOff val="5752"/>
                <a:alphaOff val="0"/>
              </a:schemeClr>
            </a:lnRef>
            <a:fillRef idx="1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1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a 4">
              <a:extLst>
                <a:ext uri="{FF2B5EF4-FFF2-40B4-BE49-F238E27FC236}">
                  <a16:creationId xmlns:a16="http://schemas.microsoft.com/office/drawing/2014/main" id="{31066C65-F691-415D-8E63-DC4B94A3C57C}"/>
                </a:ext>
              </a:extLst>
            </p:cNvPr>
            <p:cNvSpPr txBox="1"/>
            <p:nvPr/>
          </p:nvSpPr>
          <p:spPr>
            <a:xfrm>
              <a:off x="1716939" y="1124953"/>
              <a:ext cx="320778" cy="320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368" tIns="12700" rIns="35368" bIns="12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2</a:t>
              </a:r>
            </a:p>
          </p:txBody>
        </p:sp>
      </p:grpSp>
      <p:grpSp>
        <p:nvGrpSpPr>
          <p:cNvPr id="26" name="Grupa 25">
            <a:extLst>
              <a:ext uri="{FF2B5EF4-FFF2-40B4-BE49-F238E27FC236}">
                <a16:creationId xmlns:a16="http://schemas.microsoft.com/office/drawing/2014/main" id="{11D8757D-5080-4CA9-9BD9-A1F1314F9E3B}"/>
              </a:ext>
            </a:extLst>
          </p:cNvPr>
          <p:cNvGrpSpPr/>
          <p:nvPr/>
        </p:nvGrpSpPr>
        <p:grpSpPr>
          <a:xfrm>
            <a:off x="2068188" y="5032009"/>
            <a:ext cx="453650" cy="453650"/>
            <a:chOff x="1650503" y="1058517"/>
            <a:chExt cx="453650" cy="453650"/>
          </a:xfrm>
        </p:grpSpPr>
        <p:sp>
          <p:nvSpPr>
            <p:cNvPr id="27" name="Elipsa 26">
              <a:extLst>
                <a:ext uri="{FF2B5EF4-FFF2-40B4-BE49-F238E27FC236}">
                  <a16:creationId xmlns:a16="http://schemas.microsoft.com/office/drawing/2014/main" id="{538CFDD1-5D8C-42E6-98DD-776C6472707D}"/>
                </a:ext>
              </a:extLst>
            </p:cNvPr>
            <p:cNvSpPr/>
            <p:nvPr/>
          </p:nvSpPr>
          <p:spPr>
            <a:xfrm>
              <a:off x="1650503" y="1058517"/>
              <a:ext cx="453650" cy="453650"/>
            </a:xfrm>
            <a:prstGeom prst="ellipse">
              <a:avLst/>
            </a:prstGeom>
          </p:spPr>
          <p:style>
            <a:lnRef idx="2">
              <a:schemeClr val="accent2">
                <a:hueOff val="-970242"/>
                <a:satOff val="-55952"/>
                <a:lumOff val="5752"/>
                <a:alphaOff val="0"/>
              </a:schemeClr>
            </a:lnRef>
            <a:fillRef idx="1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1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ipsa 4">
              <a:extLst>
                <a:ext uri="{FF2B5EF4-FFF2-40B4-BE49-F238E27FC236}">
                  <a16:creationId xmlns:a16="http://schemas.microsoft.com/office/drawing/2014/main" id="{2AA871A3-4DBD-43CB-A972-04EF1F978D94}"/>
                </a:ext>
              </a:extLst>
            </p:cNvPr>
            <p:cNvSpPr txBox="1"/>
            <p:nvPr/>
          </p:nvSpPr>
          <p:spPr>
            <a:xfrm>
              <a:off x="1716939" y="1124953"/>
              <a:ext cx="320778" cy="320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368" tIns="12700" rIns="35368" bIns="12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100" kern="1200" dirty="0"/>
                <a:t>3</a:t>
              </a:r>
              <a:endParaRPr lang="en-US" sz="2100" kern="1200" dirty="0"/>
            </a:p>
          </p:txBody>
        </p:sp>
      </p:grpSp>
      <p:grpSp>
        <p:nvGrpSpPr>
          <p:cNvPr id="29" name="Grupa 28">
            <a:extLst>
              <a:ext uri="{FF2B5EF4-FFF2-40B4-BE49-F238E27FC236}">
                <a16:creationId xmlns:a16="http://schemas.microsoft.com/office/drawing/2014/main" id="{1CF5BE59-2531-45AE-AC28-51E240F34D8A}"/>
              </a:ext>
            </a:extLst>
          </p:cNvPr>
          <p:cNvGrpSpPr/>
          <p:nvPr/>
        </p:nvGrpSpPr>
        <p:grpSpPr>
          <a:xfrm>
            <a:off x="445252" y="657747"/>
            <a:ext cx="3754654" cy="1656184"/>
            <a:chOff x="962" y="0"/>
            <a:chExt cx="3754654" cy="1800200"/>
          </a:xfrm>
        </p:grpSpPr>
        <p:sp>
          <p:nvSpPr>
            <p:cNvPr id="30" name="Pravokutnik 29">
              <a:extLst>
                <a:ext uri="{FF2B5EF4-FFF2-40B4-BE49-F238E27FC236}">
                  <a16:creationId xmlns:a16="http://schemas.microsoft.com/office/drawing/2014/main" id="{8FDE7721-FA82-4242-B695-2A01C71B0A78}"/>
                </a:ext>
              </a:extLst>
            </p:cNvPr>
            <p:cNvSpPr/>
            <p:nvPr/>
          </p:nvSpPr>
          <p:spPr>
            <a:xfrm>
              <a:off x="96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kstniOkvir 30">
              <a:extLst>
                <a:ext uri="{FF2B5EF4-FFF2-40B4-BE49-F238E27FC236}">
                  <a16:creationId xmlns:a16="http://schemas.microsoft.com/office/drawing/2014/main" id="{87AEE10A-8B13-4D16-BCCF-9F52F461DE45}"/>
                </a:ext>
              </a:extLst>
            </p:cNvPr>
            <p:cNvSpPr txBox="1"/>
            <p:nvPr/>
          </p:nvSpPr>
          <p:spPr>
            <a:xfrm>
              <a:off x="962" y="684076"/>
              <a:ext cx="3754654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lvl="0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u="sng" dirty="0"/>
                <a:t>Porez i prirez na dohodak (611)</a:t>
              </a:r>
              <a:endParaRPr lang="en-US" sz="2000" kern="1200" dirty="0"/>
            </a:p>
          </p:txBody>
        </p:sp>
      </p:grpSp>
      <p:grpSp>
        <p:nvGrpSpPr>
          <p:cNvPr id="32" name="Grupa 31">
            <a:extLst>
              <a:ext uri="{FF2B5EF4-FFF2-40B4-BE49-F238E27FC236}">
                <a16:creationId xmlns:a16="http://schemas.microsoft.com/office/drawing/2014/main" id="{6969B3F7-C662-464D-9CF1-BE8B92642754}"/>
              </a:ext>
            </a:extLst>
          </p:cNvPr>
          <p:cNvGrpSpPr/>
          <p:nvPr/>
        </p:nvGrpSpPr>
        <p:grpSpPr>
          <a:xfrm>
            <a:off x="4602269" y="667107"/>
            <a:ext cx="4017897" cy="1656184"/>
            <a:chOff x="4131082" y="0"/>
            <a:chExt cx="3754654" cy="1800200"/>
          </a:xfrm>
        </p:grpSpPr>
        <p:sp>
          <p:nvSpPr>
            <p:cNvPr id="33" name="Pravokutnik 32">
              <a:extLst>
                <a:ext uri="{FF2B5EF4-FFF2-40B4-BE49-F238E27FC236}">
                  <a16:creationId xmlns:a16="http://schemas.microsoft.com/office/drawing/2014/main" id="{56AE6FC5-C49B-4A3A-9314-4DFE0E91988F}"/>
                </a:ext>
              </a:extLst>
            </p:cNvPr>
            <p:cNvSpPr/>
            <p:nvPr/>
          </p:nvSpPr>
          <p:spPr>
            <a:xfrm>
              <a:off x="4131082" y="0"/>
              <a:ext cx="3754654" cy="18002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kstniOkvir 33">
              <a:extLst>
                <a:ext uri="{FF2B5EF4-FFF2-40B4-BE49-F238E27FC236}">
                  <a16:creationId xmlns:a16="http://schemas.microsoft.com/office/drawing/2014/main" id="{5A5C0062-97A1-4F0A-BC9F-7B4AC706F79D}"/>
                </a:ext>
              </a:extLst>
            </p:cNvPr>
            <p:cNvSpPr txBox="1"/>
            <p:nvPr/>
          </p:nvSpPr>
          <p:spPr>
            <a:xfrm>
              <a:off x="4131082" y="0"/>
              <a:ext cx="3754654" cy="1764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727" tIns="330200" rIns="292727" bIns="330200" numCol="1" spcCol="1270" anchor="t" anchorCtr="0">
              <a:noAutofit/>
            </a:bodyPr>
            <a:lstStyle/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sz="2000" b="1" i="1" kern="1200" dirty="0">
                  <a:solidFill>
                    <a:srgbClr val="FF0000"/>
                  </a:solidFill>
                </a:rPr>
                <a:t>Porez na dohodak</a:t>
              </a:r>
            </a:p>
            <a:p>
              <a:pPr marL="514350" lvl="0" indent="-51435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hr-HR" sz="2000" b="1" i="1" kern="1200" dirty="0">
                  <a:solidFill>
                    <a:srgbClr val="FF0000"/>
                  </a:solidFill>
                </a:rPr>
                <a:t>Prirez porezu na dohodak</a:t>
              </a:r>
              <a:endParaRPr lang="en-US" sz="2000" b="1" i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upa 34">
            <a:extLst>
              <a:ext uri="{FF2B5EF4-FFF2-40B4-BE49-F238E27FC236}">
                <a16:creationId xmlns:a16="http://schemas.microsoft.com/office/drawing/2014/main" id="{59E23DB2-1614-43B7-BE9F-2648C44B622D}"/>
              </a:ext>
            </a:extLst>
          </p:cNvPr>
          <p:cNvGrpSpPr/>
          <p:nvPr/>
        </p:nvGrpSpPr>
        <p:grpSpPr>
          <a:xfrm>
            <a:off x="2095754" y="696100"/>
            <a:ext cx="453650" cy="453650"/>
            <a:chOff x="1650503" y="1058517"/>
            <a:chExt cx="453650" cy="453650"/>
          </a:xfrm>
        </p:grpSpPr>
        <p:sp>
          <p:nvSpPr>
            <p:cNvPr id="36" name="Elipsa 35">
              <a:extLst>
                <a:ext uri="{FF2B5EF4-FFF2-40B4-BE49-F238E27FC236}">
                  <a16:creationId xmlns:a16="http://schemas.microsoft.com/office/drawing/2014/main" id="{C64B3552-447B-464C-B3C2-674C022B58E3}"/>
                </a:ext>
              </a:extLst>
            </p:cNvPr>
            <p:cNvSpPr/>
            <p:nvPr/>
          </p:nvSpPr>
          <p:spPr>
            <a:xfrm>
              <a:off x="1650503" y="1058517"/>
              <a:ext cx="453650" cy="453650"/>
            </a:xfrm>
            <a:prstGeom prst="ellipse">
              <a:avLst/>
            </a:prstGeom>
          </p:spPr>
          <p:style>
            <a:lnRef idx="2">
              <a:schemeClr val="accent2">
                <a:hueOff val="-970242"/>
                <a:satOff val="-55952"/>
                <a:lumOff val="5752"/>
                <a:alphaOff val="0"/>
              </a:schemeClr>
            </a:lnRef>
            <a:fillRef idx="1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1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Elipsa 4">
              <a:extLst>
                <a:ext uri="{FF2B5EF4-FFF2-40B4-BE49-F238E27FC236}">
                  <a16:creationId xmlns:a16="http://schemas.microsoft.com/office/drawing/2014/main" id="{40D011A3-3CE4-4FFA-A2C2-3E7B9643A3D5}"/>
                </a:ext>
              </a:extLst>
            </p:cNvPr>
            <p:cNvSpPr txBox="1"/>
            <p:nvPr/>
          </p:nvSpPr>
          <p:spPr>
            <a:xfrm>
              <a:off x="1716939" y="1124953"/>
              <a:ext cx="320778" cy="320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368" tIns="12700" rIns="35368" bIns="12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100" dirty="0"/>
                <a:t>1</a:t>
              </a:r>
              <a:endParaRPr lang="en-US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121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4"/>
            <a:ext cx="7758138" cy="597154"/>
          </a:xfrm>
        </p:spPr>
        <p:txBody>
          <a:bodyPr>
            <a:normAutofit/>
          </a:bodyPr>
          <a:lstStyle/>
          <a:p>
            <a:pPr lvl="1" algn="ctr"/>
            <a:r>
              <a:rPr lang="hr-HR" sz="2800" b="1" i="1" u="sng" dirty="0">
                <a:latin typeface="+mn-lt"/>
              </a:rPr>
              <a:t>A.1.1. Prihodi poslovanja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883566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hr-HR" sz="1800" b="1" dirty="0"/>
              <a:t>2. Prihodi od pomoći (63)</a:t>
            </a:r>
            <a:endParaRPr lang="hr-HR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pomoći međunarodnih institucija i tijela EU (sredstva povučena od raznih Fondova EU) </a:t>
            </a:r>
            <a:r>
              <a:rPr lang="hr-HR" sz="1800" b="1" dirty="0"/>
              <a:t>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Pomoći iz drugih proračuna (pomoći iz županijskog proračuna, proračuna drugih JLS, Ministarstva i </a:t>
            </a:r>
            <a:r>
              <a:rPr lang="hr-HR" sz="1800" dirty="0" err="1"/>
              <a:t>dr</a:t>
            </a:r>
            <a:r>
              <a:rPr lang="hr-HR" sz="1800" dirty="0"/>
              <a:t>),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pomoći izravnanja za decentralizirane funkcije (ovise o visini ostvarenog dijela prihoda od poreza na dohodak za decentralizirane funkcije te  Uredbe Vlade RH o rasporedu sredstava za decentralizirane funkcije odnosno iznos određen za financiranje minimalnih standarda osnovnoškolskog obrazovanja i vatrogastva),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Pomoći proračunskim korisnicima iz nenadležnog proračuna (obuhvaćaju sredstva Općina,  Gradova i ministarstava namijenjenih programima i projektima gradskih proračunskih korisnika).</a:t>
            </a:r>
            <a:r>
              <a:rPr lang="hr-HR" sz="1800" b="1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b="1" dirty="0"/>
              <a:t>3. Prihodi od imovine (64)</a:t>
            </a:r>
            <a:endParaRPr lang="hr-HR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Prihodi od financijske imovine</a:t>
            </a:r>
            <a:r>
              <a:rPr lang="hr-HR" sz="1800" b="1" dirty="0"/>
              <a:t> </a:t>
            </a:r>
            <a:r>
              <a:rPr lang="hr-HR" sz="1800" dirty="0"/>
              <a:t>(kamate na oročena sredstva i zatezne kamate) i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Prihodi od nefinancijske imovine (koncesije, koncesijska odobrenja, zakup poslovnog prostora, najam stambenog prostora, pravo građenja, spomenička renta, naknada za prekomjerno opterećenje nerazvrstanih cesta, legalizacija objekata)</a:t>
            </a:r>
            <a:endParaRPr lang="en-US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hr-HR" sz="1800" dirty="0"/>
          </a:p>
          <a:p>
            <a:pPr>
              <a:buClrTx/>
              <a:buNone/>
            </a:pPr>
            <a:endParaRPr lang="hr-HR" sz="3000" u="sng" dirty="0"/>
          </a:p>
          <a:p>
            <a:pPr lvl="2">
              <a:buClrTx/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0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4"/>
            <a:ext cx="7758138" cy="597154"/>
          </a:xfrm>
        </p:spPr>
        <p:txBody>
          <a:bodyPr>
            <a:normAutofit/>
          </a:bodyPr>
          <a:lstStyle/>
          <a:p>
            <a:pPr lvl="1" algn="ctr"/>
            <a:r>
              <a:rPr lang="hr-HR" sz="2800" b="1" i="1" u="sng" dirty="0">
                <a:latin typeface="+mn-lt"/>
              </a:rPr>
              <a:t>A.1.1. Prihodi poslovanja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01" y="837910"/>
            <a:ext cx="8643998" cy="561542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hr-HR" sz="1800" b="1" dirty="0"/>
              <a:t>4. Prihodi od pristojbi i naknada (65)</a:t>
            </a:r>
            <a:endParaRPr lang="hr-HR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prihodi od komunalne naknade i komunalnog doprinosa,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upravne pristojbe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boravišna pristojba, te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ostali prihodi po posebnim propisima (doprinos za šume, vodni doprinos, sufinanciranje gradnje od strane privatnih investitora, sufinanciranja cijene vrtića od strane roditelja) </a:t>
            </a:r>
            <a:endParaRPr lang="en-US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hr-HR" sz="1800" b="1" dirty="0"/>
              <a:t>5. Prihodi od prodaje proizvoda,robe i usluga i donacija (66)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prihodi od pruženih usluga (prihodi koje ostvaruje JLS na ime zaračunavanja režijskih troškova korisnicima kao i prihodi od usluga koje ostvaruju proračunski korisnici),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prihodi od donacija (donacije pravnih ili fizičkih osoba za provedbu određenih programa i aktivnosti ili za realizaciju kapitalnih projekata)</a:t>
            </a:r>
            <a:endParaRPr lang="en-US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hr-HR" sz="1800" b="1" dirty="0"/>
              <a:t>6. Prihodi od kazni, upravnih mjera i ostalih prihoda</a:t>
            </a:r>
            <a:r>
              <a:rPr lang="hr-HR" sz="1800" dirty="0"/>
              <a:t> (67)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Kazne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Tx/>
              <a:buChar char="-"/>
            </a:pPr>
            <a:r>
              <a:rPr lang="hr-HR" sz="1800" dirty="0"/>
              <a:t>Upravne mjere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500" dirty="0"/>
              <a:t>U JLS radi povrede odredbi zakona ili gradskih odluka koje provodi komunalno i prometno redarstvo.</a:t>
            </a:r>
            <a:endParaRPr lang="en-US" sz="1500" dirty="0"/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hr-HR" sz="1800" dirty="0"/>
          </a:p>
          <a:p>
            <a:pPr>
              <a:buClrTx/>
              <a:buNone/>
            </a:pPr>
            <a:endParaRPr lang="hr-HR" sz="3000" u="sng" dirty="0"/>
          </a:p>
          <a:p>
            <a:pPr lvl="2">
              <a:buClrTx/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8C9DD1-D233-4A8D-9335-2803DA2D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5"/>
            <a:ext cx="7838694" cy="878220"/>
          </a:xfrm>
        </p:spPr>
        <p:txBody>
          <a:bodyPr anchor="ctr">
            <a:normAutofit/>
          </a:bodyPr>
          <a:lstStyle/>
          <a:p>
            <a:pPr lvl="0" algn="ctr"/>
            <a:r>
              <a:rPr lang="hr-HR" sz="2800" b="1" u="sng" dirty="0">
                <a:latin typeface="+mn-lt"/>
              </a:rPr>
              <a:t>A.1.2. Prihodi od prodaje nefinancijske imovine</a:t>
            </a:r>
            <a:br>
              <a:rPr lang="hr-HR" sz="2800" b="1" u="sng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CBC25EB-0587-4409-A699-B42AABA4F1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7024" y="2337075"/>
          <a:ext cx="764268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510195C8-D827-4388-8610-55644D1BF9F4}"/>
              </a:ext>
            </a:extLst>
          </p:cNvPr>
          <p:cNvGraphicFramePr>
            <a:graphicFrameLocks/>
          </p:cNvGraphicFramePr>
          <p:nvPr/>
        </p:nvGraphicFramePr>
        <p:xfrm>
          <a:off x="903055" y="2204864"/>
          <a:ext cx="7642689" cy="3950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2599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8C9DD1-D233-4A8D-9335-2803DA2D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4"/>
            <a:ext cx="8291264" cy="556172"/>
          </a:xfrm>
        </p:spPr>
        <p:txBody>
          <a:bodyPr>
            <a:normAutofit/>
          </a:bodyPr>
          <a:lstStyle/>
          <a:p>
            <a:pPr lvl="0" algn="ctr"/>
            <a:r>
              <a:rPr lang="hr-HR" sz="2800" b="1" dirty="0">
                <a:latin typeface="+mn-lt"/>
              </a:rPr>
              <a:t>PRIHODI PRORAČUNA PO IZVORIMA FINANCIRANJA</a:t>
            </a:r>
            <a:endParaRPr lang="en-US" sz="2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Tablica 11">
            <a:extLst>
              <a:ext uri="{FF2B5EF4-FFF2-40B4-BE49-F238E27FC236}">
                <a16:creationId xmlns:a16="http://schemas.microsoft.com/office/drawing/2014/main" id="{80367BDB-D8B3-4792-907D-BD7E7ADD9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82963"/>
              </p:ext>
            </p:extLst>
          </p:nvPr>
        </p:nvGraphicFramePr>
        <p:xfrm>
          <a:off x="251521" y="860941"/>
          <a:ext cx="8640960" cy="541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948">
                  <a:extLst>
                    <a:ext uri="{9D8B030D-6E8A-4147-A177-3AD203B41FA5}">
                      <a16:colId xmlns:a16="http://schemas.microsoft.com/office/drawing/2014/main" val="2058240459"/>
                    </a:ext>
                  </a:extLst>
                </a:gridCol>
                <a:gridCol w="1139491">
                  <a:extLst>
                    <a:ext uri="{9D8B030D-6E8A-4147-A177-3AD203B41FA5}">
                      <a16:colId xmlns:a16="http://schemas.microsoft.com/office/drawing/2014/main" val="408041986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145600947"/>
                    </a:ext>
                  </a:extLst>
                </a:gridCol>
              </a:tblGrid>
              <a:tr h="61981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PRIHODI KAO IZVORI FINANCIRANJA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OZNAKA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PRIHODI</a:t>
                      </a:r>
                    </a:p>
                    <a:p>
                      <a:pPr algn="ctr"/>
                      <a:r>
                        <a:rPr lang="hr-HR" dirty="0"/>
                        <a:t> PO EKONOMSKOJ KLASIFIKACIJI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386856"/>
                  </a:ext>
                </a:extLst>
              </a:tr>
              <a:tr h="11358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OPĆI PRIHODI I PRIMICI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400" dirty="0"/>
                        <a:t>Prihodi od poreza (61)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400" dirty="0"/>
                        <a:t>prihodi od imovine (64)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400" dirty="0"/>
                        <a:t>prihodi od prodaje proizvoda i usluga (661)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400" dirty="0"/>
                        <a:t>prihodi od kazni i upravnih mjera (68)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455038"/>
                  </a:ext>
                </a:extLst>
              </a:tr>
              <a:tr h="352576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DOPRINOSI</a:t>
                      </a:r>
                    </a:p>
                    <a:p>
                      <a:pPr algn="ctr"/>
                      <a:r>
                        <a:rPr lang="hr-HR" sz="1000" dirty="0"/>
                        <a:t>(NISU PRIHOD PRORAČUNA OPĆINA)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Doprinosi za MIO i ZO (samo Državni proračun)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770088"/>
                  </a:ext>
                </a:extLst>
              </a:tr>
              <a:tr h="58631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VLASTITI PRIHODI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Prihodi proračunskih korisnika od prodaje proizvoda, robe u usluga (661)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22903"/>
                  </a:ext>
                </a:extLst>
              </a:tr>
              <a:tr h="58631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PRIHODI POSEBNE NAMJENE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Prihodi od upravnih i administrativnih pristojbi (65) + spomenička renta (6423)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049087"/>
                  </a:ext>
                </a:extLst>
              </a:tr>
              <a:tr h="58631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POMOĆI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Pomoći iz inozemstva i unutar općeg proračuna(63)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110989"/>
                  </a:ext>
                </a:extLst>
              </a:tr>
              <a:tr h="58631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DONACIJE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Donacije pravnih i fizičkih osoba izvan općeg proračuna (663)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733437"/>
                  </a:ext>
                </a:extLst>
              </a:tr>
              <a:tr h="8375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PRIHODI OD PRODAJE/ ZAM</a:t>
                      </a:r>
                      <a:r>
                        <a:rPr lang="hr-HR" sz="1400" dirty="0"/>
                        <a:t>JE</a:t>
                      </a:r>
                      <a:r>
                        <a:rPr lang="en-GB" sz="1400" dirty="0"/>
                        <a:t>NE NEFIN.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Prihodi od prodaje nefinancijske imovine (7)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72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6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hr-HR">
                <a:solidFill>
                  <a:srgbClr val="FFFFFF"/>
                </a:solidFill>
              </a:rPr>
            </a:br>
            <a:r>
              <a:rPr lang="hr-HR">
                <a:solidFill>
                  <a:srgbClr val="FFFFFF"/>
                </a:solidFill>
              </a:rPr>
              <a:t>	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696744" cy="2551933"/>
          </a:xfrm>
        </p:spPr>
        <p:txBody>
          <a:bodyPr>
            <a:normAutofit/>
          </a:bodyPr>
          <a:lstStyle/>
          <a:p>
            <a:endParaRPr lang="hr-HR" sz="1500" i="1" dirty="0">
              <a:solidFill>
                <a:srgbClr val="FFFFFF"/>
              </a:solidFill>
              <a:latin typeface="Constantia" pitchFamily="18" charset="0"/>
            </a:endParaRPr>
          </a:p>
          <a:p>
            <a:r>
              <a:rPr lang="hr-HR" sz="3600" b="1" i="1" u="sng" dirty="0">
                <a:solidFill>
                  <a:srgbClr val="FFFFFF"/>
                </a:solidFill>
              </a:rPr>
              <a:t>A 2. RASHODI  PRORAČUNA</a:t>
            </a:r>
            <a:endParaRPr lang="hr-HR" sz="3600" i="1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82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8C9DD1-D233-4A8D-9335-2803DA2D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022235"/>
          </a:xfrm>
        </p:spPr>
        <p:txBody>
          <a:bodyPr anchor="ctr">
            <a:normAutofit/>
          </a:bodyPr>
          <a:lstStyle/>
          <a:p>
            <a:pPr lvl="0" algn="ctr"/>
            <a:r>
              <a:rPr lang="hr-HR" sz="4000" b="1" u="sng" dirty="0">
                <a:latin typeface="+mn-lt"/>
              </a:rPr>
              <a:t>RAZVRSTAVANJE RASHODA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DA51BA6-4E9E-406A-909D-3167738067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0655" y="1772816"/>
          <a:ext cx="7642689" cy="3312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D7C362F-68F8-47C8-B879-879AC1BA43DF}"/>
              </a:ext>
            </a:extLst>
          </p:cNvPr>
          <p:cNvSpPr txBox="1">
            <a:spLocks/>
          </p:cNvSpPr>
          <p:nvPr/>
        </p:nvSpPr>
        <p:spPr>
          <a:xfrm>
            <a:off x="395537" y="5085185"/>
            <a:ext cx="8496944" cy="14401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1600" i="1" dirty="0">
              <a:solidFill>
                <a:srgbClr val="000000"/>
              </a:solidFill>
              <a:latin typeface="Constantia" pitchFamily="18" charset="0"/>
            </a:endParaRPr>
          </a:p>
          <a:p>
            <a:pPr algn="just"/>
            <a:r>
              <a:rPr lang="en-GB" sz="4400" dirty="0" err="1"/>
              <a:t>ekonomska</a:t>
            </a:r>
            <a:r>
              <a:rPr lang="en-GB" sz="4400" dirty="0"/>
              <a:t> </a:t>
            </a:r>
            <a:r>
              <a:rPr lang="en-GB" sz="4400" dirty="0" err="1"/>
              <a:t>klasifikacija</a:t>
            </a:r>
            <a:r>
              <a:rPr lang="en-GB" sz="4400" dirty="0"/>
              <a:t> </a:t>
            </a:r>
            <a:r>
              <a:rPr lang="en-GB" sz="4400" dirty="0" err="1"/>
              <a:t>prikaz</a:t>
            </a:r>
            <a:r>
              <a:rPr lang="en-GB" sz="4400" dirty="0"/>
              <a:t> je </a:t>
            </a:r>
            <a:r>
              <a:rPr lang="en-GB" sz="4400" dirty="0" err="1"/>
              <a:t>rashoda</a:t>
            </a:r>
            <a:r>
              <a:rPr lang="en-GB" sz="4400" dirty="0"/>
              <a:t> </a:t>
            </a:r>
            <a:r>
              <a:rPr lang="en-GB" sz="4400" dirty="0" err="1"/>
              <a:t>i</a:t>
            </a:r>
            <a:r>
              <a:rPr lang="en-GB" sz="4400" dirty="0"/>
              <a:t> </a:t>
            </a:r>
            <a:r>
              <a:rPr lang="en-GB" sz="4400" dirty="0" err="1"/>
              <a:t>izdataka</a:t>
            </a:r>
            <a:r>
              <a:rPr lang="en-GB" sz="4400" dirty="0"/>
              <a:t> </a:t>
            </a:r>
            <a:r>
              <a:rPr lang="en-GB" sz="4400" dirty="0" err="1"/>
              <a:t>prema</a:t>
            </a:r>
            <a:r>
              <a:rPr lang="en-GB" sz="4400" dirty="0"/>
              <a:t> </a:t>
            </a:r>
            <a:r>
              <a:rPr lang="en-GB" sz="4400" dirty="0" err="1"/>
              <a:t>ekonomskoj</a:t>
            </a:r>
            <a:r>
              <a:rPr lang="en-GB" sz="4400" dirty="0"/>
              <a:t> </a:t>
            </a:r>
            <a:r>
              <a:rPr lang="en-GB" sz="4400" dirty="0" err="1"/>
              <a:t>namjeni</a:t>
            </a:r>
            <a:r>
              <a:rPr lang="en-GB" sz="4400" dirty="0"/>
              <a:t> </a:t>
            </a:r>
            <a:r>
              <a:rPr lang="en-GB" sz="4400" dirty="0" err="1"/>
              <a:t>kojoj</a:t>
            </a:r>
            <a:r>
              <a:rPr lang="en-GB" sz="4400" dirty="0"/>
              <a:t> </a:t>
            </a:r>
            <a:r>
              <a:rPr lang="en-GB" sz="4400" dirty="0" err="1"/>
              <a:t>služe</a:t>
            </a:r>
            <a:r>
              <a:rPr lang="en-GB" sz="4400" dirty="0"/>
              <a:t> </a:t>
            </a:r>
            <a:r>
              <a:rPr lang="en-GB" sz="4400" dirty="0" err="1"/>
              <a:t>i</a:t>
            </a:r>
            <a:r>
              <a:rPr lang="en-GB" sz="4400" dirty="0"/>
              <a:t> </a:t>
            </a:r>
            <a:r>
              <a:rPr lang="en-GB" sz="4400" dirty="0" err="1"/>
              <a:t>razvrstani</a:t>
            </a:r>
            <a:r>
              <a:rPr lang="en-GB" sz="4400" dirty="0"/>
              <a:t> </a:t>
            </a:r>
            <a:r>
              <a:rPr lang="en-GB" sz="4400" dirty="0" err="1"/>
              <a:t>su</a:t>
            </a:r>
            <a:r>
              <a:rPr lang="en-GB" sz="4400" dirty="0"/>
              <a:t> u </a:t>
            </a:r>
            <a:r>
              <a:rPr lang="en-GB" sz="4400" dirty="0" err="1"/>
              <a:t>razrede</a:t>
            </a:r>
            <a:r>
              <a:rPr lang="en-GB" sz="4400" dirty="0"/>
              <a:t>, </a:t>
            </a:r>
            <a:r>
              <a:rPr lang="en-GB" sz="4400" dirty="0" err="1"/>
              <a:t>skupine</a:t>
            </a:r>
            <a:r>
              <a:rPr lang="en-GB" sz="4400" dirty="0"/>
              <a:t>, </a:t>
            </a:r>
            <a:r>
              <a:rPr lang="en-GB" sz="4400" dirty="0" err="1"/>
              <a:t>podskupine</a:t>
            </a:r>
            <a:r>
              <a:rPr lang="en-GB" sz="4400" dirty="0"/>
              <a:t>, </a:t>
            </a:r>
            <a:r>
              <a:rPr lang="en-GB" sz="4400" dirty="0" err="1"/>
              <a:t>odjeljke</a:t>
            </a:r>
            <a:r>
              <a:rPr lang="en-GB" sz="4400" dirty="0"/>
              <a:t> </a:t>
            </a:r>
            <a:r>
              <a:rPr lang="en-GB" sz="4400" dirty="0" err="1"/>
              <a:t>i</a:t>
            </a:r>
            <a:r>
              <a:rPr lang="en-GB" sz="4400" dirty="0"/>
              <a:t> </a:t>
            </a:r>
            <a:r>
              <a:rPr lang="en-GB" sz="4400" dirty="0" err="1"/>
              <a:t>osnovne</a:t>
            </a:r>
            <a:r>
              <a:rPr lang="en-GB" sz="4400" dirty="0"/>
              <a:t> </a:t>
            </a:r>
            <a:r>
              <a:rPr lang="en-GB" sz="4400" dirty="0" err="1"/>
              <a:t>račune</a:t>
            </a:r>
            <a:endParaRPr lang="hr-HR" sz="4400" dirty="0"/>
          </a:p>
          <a:p>
            <a:pPr algn="just"/>
            <a:r>
              <a:rPr lang="en-GB" sz="4400" dirty="0" err="1"/>
              <a:t>funkcijska</a:t>
            </a:r>
            <a:r>
              <a:rPr lang="en-GB" sz="4400" dirty="0"/>
              <a:t> </a:t>
            </a:r>
            <a:r>
              <a:rPr lang="en-GB" sz="4400" dirty="0" err="1"/>
              <a:t>klasifikacija</a:t>
            </a:r>
            <a:r>
              <a:rPr lang="en-GB" sz="4400" dirty="0"/>
              <a:t> </a:t>
            </a:r>
            <a:r>
              <a:rPr lang="en-GB" sz="4400" dirty="0" err="1"/>
              <a:t>prikaz</a:t>
            </a:r>
            <a:r>
              <a:rPr lang="en-GB" sz="4400" dirty="0"/>
              <a:t> je </a:t>
            </a:r>
            <a:r>
              <a:rPr lang="en-GB" sz="4400" dirty="0" err="1"/>
              <a:t>rashoda</a:t>
            </a:r>
            <a:r>
              <a:rPr lang="en-GB" sz="4400" dirty="0"/>
              <a:t> </a:t>
            </a:r>
            <a:r>
              <a:rPr lang="en-GB" sz="4400" dirty="0" err="1"/>
              <a:t>proračuna</a:t>
            </a:r>
            <a:r>
              <a:rPr lang="en-GB" sz="4400" dirty="0"/>
              <a:t> </a:t>
            </a:r>
            <a:r>
              <a:rPr lang="en-GB" sz="4400" dirty="0" err="1"/>
              <a:t>te</a:t>
            </a:r>
            <a:r>
              <a:rPr lang="en-GB" sz="4400" dirty="0"/>
              <a:t> </a:t>
            </a:r>
            <a:r>
              <a:rPr lang="en-GB" sz="4400" dirty="0" err="1"/>
              <a:t>proračunskih</a:t>
            </a:r>
            <a:r>
              <a:rPr lang="en-GB" sz="4400" dirty="0"/>
              <a:t> </a:t>
            </a:r>
            <a:r>
              <a:rPr lang="en-GB" sz="4400" dirty="0" err="1"/>
              <a:t>i</a:t>
            </a:r>
            <a:r>
              <a:rPr lang="en-GB" sz="4400" dirty="0"/>
              <a:t> </a:t>
            </a:r>
            <a:r>
              <a:rPr lang="en-GB" sz="4400" dirty="0" err="1"/>
              <a:t>izvanproračunskih</a:t>
            </a:r>
            <a:r>
              <a:rPr lang="en-GB" sz="4400" dirty="0"/>
              <a:t> </a:t>
            </a:r>
            <a:r>
              <a:rPr lang="en-GB" sz="4400" dirty="0" err="1"/>
              <a:t>korisnika</a:t>
            </a:r>
            <a:r>
              <a:rPr lang="en-GB" sz="4400" dirty="0"/>
              <a:t> </a:t>
            </a:r>
            <a:r>
              <a:rPr lang="en-GB" sz="4400" dirty="0" err="1"/>
              <a:t>razvrstanih</a:t>
            </a:r>
            <a:r>
              <a:rPr lang="en-GB" sz="4400" dirty="0"/>
              <a:t> </a:t>
            </a:r>
            <a:r>
              <a:rPr lang="en-GB" sz="4400" dirty="0" err="1"/>
              <a:t>prema</a:t>
            </a:r>
            <a:r>
              <a:rPr lang="en-GB" sz="4400" dirty="0"/>
              <a:t> </a:t>
            </a:r>
            <a:r>
              <a:rPr lang="en-GB" sz="4400" dirty="0" err="1"/>
              <a:t>njihovoj</a:t>
            </a:r>
            <a:r>
              <a:rPr lang="en-GB" sz="4400" dirty="0"/>
              <a:t> </a:t>
            </a:r>
            <a:r>
              <a:rPr lang="en-GB" sz="4400" dirty="0" err="1"/>
              <a:t>namjeni</a:t>
            </a:r>
            <a:r>
              <a:rPr lang="hr-HR" sz="4400" dirty="0"/>
              <a:t> </a:t>
            </a:r>
            <a:endParaRPr lang="hr-HR" sz="4400" i="1" dirty="0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82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951E7D9-3887-4003-A002-20760818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72195"/>
          </a:xfrm>
        </p:spPr>
        <p:txBody>
          <a:bodyPr>
            <a:normAutofit/>
          </a:bodyPr>
          <a:lstStyle/>
          <a:p>
            <a:pPr lvl="1"/>
            <a:r>
              <a:rPr lang="hr-HR" sz="2400" b="1" i="1" u="sng" dirty="0">
                <a:latin typeface="+mn-lt"/>
              </a:rPr>
              <a:t>A.2.1. Rashodi poslovanja-ekonomska klasifikacija (3)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1E68B41-3206-4AFB-9A55-94BCF65ECD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208912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36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571504"/>
          </a:xfrm>
        </p:spPr>
        <p:txBody>
          <a:bodyPr>
            <a:normAutofit/>
          </a:bodyPr>
          <a:lstStyle/>
          <a:p>
            <a:pPr lvl="1" algn="ctr"/>
            <a:r>
              <a:rPr lang="hr-HR" sz="2800" b="1" i="1" u="sng" dirty="0">
                <a:latin typeface="+mn-lt"/>
              </a:rPr>
              <a:t>A.2.1. Rashodi poslovanja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01" y="675347"/>
            <a:ext cx="8643998" cy="56810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1. Rashodi za zaposlene (31)</a:t>
            </a:r>
            <a:r>
              <a:rPr lang="hr-HR" sz="1700" b="1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plaće (sredstva za plaće djelatnika općinske uprave i svih ustanova-proračunskih korisnika te čelnika-dužnosnika),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Doprinosi za plaće (planirane obveze na ime doprinosi iz i na plaće), te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ostali rashodi za zaposlene (rashodi za materijalna prava)</a:t>
            </a:r>
            <a:endParaRPr lang="en-US" sz="1700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2. Materijalni rashodi (32)</a:t>
            </a:r>
            <a:endParaRPr lang="hr-HR" sz="1700" dirty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rashodi za usluge (planirana sredstva za održavanje komunalne infrastrukture, rashodi za tekuće i investiciono održavanje, zdravstvene i veterinarske usluge, usluge telefona, pošte i prijevoza, usluge promidžbe i informiranja, intelektualne i osobne usluge, računalne i ostale usluge),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naknade troškova zaposlenima ( izdaci za službena putovanja, naknade za prijevoz za dolazak na posao i s posla, stručno usavršavanje zaposlenima i ostale naknade za potrebe stručnih službi i proračunskih korisnika),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Rashodi za materijal i energiju (troškovi za energiju, uredski materijal, sitni invetar i auto gume, službena i radna odjeća).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Naknade troškova osobama izvan radnog odnosa ( izdaci u projekatima koji se financiraju iz EU fondova) te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Ostali nespomenuti rashodi poslovanja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3. Financijski rashodi (34)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obveze na ime kamata (po kreditima) te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rashodi za bankarske usluge i usluge platnog prometa Općine i proračunskih korisnika</a:t>
            </a:r>
            <a:endParaRPr lang="hr-HR" sz="1200" dirty="0"/>
          </a:p>
          <a:p>
            <a:pPr>
              <a:buClrTx/>
              <a:buNone/>
            </a:pPr>
            <a:endParaRPr lang="hr-HR" sz="3000" u="sng" dirty="0"/>
          </a:p>
          <a:p>
            <a:pPr lvl="2">
              <a:buClrTx/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22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571504"/>
          </a:xfrm>
        </p:spPr>
        <p:txBody>
          <a:bodyPr>
            <a:normAutofit/>
          </a:bodyPr>
          <a:lstStyle/>
          <a:p>
            <a:pPr lvl="1" algn="ctr"/>
            <a:r>
              <a:rPr lang="hr-HR" sz="2800" b="1" i="1" u="sng" dirty="0">
                <a:latin typeface="+mn-lt"/>
              </a:rPr>
              <a:t>A.2.1. Rashodi poslovanja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92935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4. Rashodi za Subvencije (35)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Subvencije trgovačkim društvima u javnom sektoru (subvencije za obavljanje javnog prijevoza putnika)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Subvencije trgovačkim društvima izvan javnog sektora (sredstva za poticanje razvoja poduzetništva i zapošljavanja = potpore )</a:t>
            </a:r>
            <a:endParaRPr lang="en-US" sz="1700" dirty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dirty="0"/>
              <a:t>5. Pomoći dane u inozemstvo i unutar općeg proračuna (36)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dirty="0"/>
              <a:t>-  </a:t>
            </a:r>
            <a:r>
              <a:rPr lang="hr-HR" sz="1700" dirty="0"/>
              <a:t>tekuće i kapitalne pomoći unutar općeg proračuna i proračunskim korisnicima drugih proračuna (troškovi smještaja djece u vrtićima drugih JLS, sufinaciranje produženog boravka, sufinanciranje rada knjižnice…)</a:t>
            </a:r>
            <a:endParaRPr lang="en-US" sz="1700" dirty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6. Naknade građanima i kućanstvima (37)</a:t>
            </a:r>
            <a:endParaRPr lang="hr-HR" sz="1700" u="sng" dirty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dirty="0"/>
              <a:t>-  pomoći i naknade iz Socijalnog programa i zdravstvene zaštite. </a:t>
            </a:r>
            <a:endParaRPr lang="en-US" sz="1700" dirty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700" b="1" u="sng" dirty="0"/>
              <a:t>7. Ostali rashodi (38)</a:t>
            </a:r>
            <a:endParaRPr lang="hr-HR" sz="1700" u="sng" dirty="0"/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Kapitalne pomoći pravnim i fizičkim osobama (pomoći TD u vlasništvu JLS za kapitalne investicije),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Tekuće donacije (sredstva za rad udruga i drugih pravnih i fizički osoba).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Kapitalne donacije obuhvaćaju donacije neprofitnim organizacijama te građanima i kućanstvima za kapitalna ulaganja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hr-HR" sz="1700" dirty="0"/>
              <a:t>Rashodi za penale,kazne i naknade šteta odnose se uglavnom na rezerviranja za obveze Općine po sudskim sporovima kao i za slučaj elementarnih nepogoda. </a:t>
            </a:r>
            <a:endParaRPr lang="en-US" sz="1700" dirty="0"/>
          </a:p>
          <a:p>
            <a:pPr algn="just">
              <a:buClrTx/>
              <a:buNone/>
            </a:pPr>
            <a:endParaRPr lang="hr-HR" sz="1200" dirty="0"/>
          </a:p>
          <a:p>
            <a:pPr>
              <a:buClrTx/>
              <a:buNone/>
            </a:pPr>
            <a:endParaRPr lang="hr-HR" sz="3000" u="sng" dirty="0"/>
          </a:p>
          <a:p>
            <a:pPr lvl="2">
              <a:buClrTx/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0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hr-HR" sz="4400" b="1" i="1" u="sng" dirty="0">
                <a:solidFill>
                  <a:schemeClr val="tx1"/>
                </a:solidFill>
                <a:latin typeface="+mn-lt"/>
              </a:rPr>
              <a:t>Što je Proračun?</a:t>
            </a:r>
            <a:endParaRPr lang="en-US" sz="4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686700" cy="507209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hr-HR" sz="2800" dirty="0"/>
              <a:t>Proračun je jedan od najvažnijih dokumenata koji se donosi na razini jedinica lokalne samouprave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hr-HR" sz="2800" dirty="0"/>
              <a:t>Proračun je akt kojim se procjenjuju prihodi i primici te utvrđuju rashodi i izdaci jedinice lokalne samouprave za proračunsku godinu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2500" dirty="0"/>
              <a:t>sadrži i </a:t>
            </a:r>
            <a:r>
              <a:rPr lang="hr-HR" sz="2500" b="1" dirty="0"/>
              <a:t>projekciju</a:t>
            </a:r>
            <a:r>
              <a:rPr lang="hr-HR" sz="2500" dirty="0"/>
              <a:t> prihoda i primitaka te rashoda i izdataka </a:t>
            </a:r>
            <a:r>
              <a:rPr lang="hr-HR" sz="2500" b="1" dirty="0"/>
              <a:t>za dvije godine unaprijed</a:t>
            </a:r>
            <a:endParaRPr lang="en-US" sz="2500" b="1" dirty="0"/>
          </a:p>
          <a:p>
            <a:pPr algn="just">
              <a:buClrTx/>
              <a:buFont typeface="Wingdings" pitchFamily="2" charset="2"/>
              <a:buChar char="Ø"/>
            </a:pPr>
            <a:r>
              <a:rPr lang="hr-HR" sz="2800" dirty="0"/>
              <a:t>Propis kojim su regulirana sva pitanja vezana uz proračun je Zakon o proračunu  (Narodne novine 87/08,136/12,15/15)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hr-HR" sz="2400" b="1" i="1" u="sng" dirty="0">
                <a:latin typeface="+mn-lt"/>
              </a:rPr>
              <a:t>A.2.2. Rashodi </a:t>
            </a:r>
            <a:r>
              <a:rPr lang="hr-HR" sz="2400" b="1" u="sng" dirty="0">
                <a:latin typeface="+mn-lt"/>
              </a:rPr>
              <a:t>za nabavu nefinancijske imovine – ekonomska klasifikacija (4) </a:t>
            </a:r>
            <a:endParaRPr lang="hr-HR" sz="2400" b="1" i="1" u="sng" dirty="0">
              <a:latin typeface="+mn-lt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D6E3564-ECAA-4478-8599-2C578F3BE0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556792"/>
          <a:ext cx="7886700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80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571504"/>
          </a:xfrm>
        </p:spPr>
        <p:txBody>
          <a:bodyPr>
            <a:normAutofit fontScale="90000"/>
          </a:bodyPr>
          <a:lstStyle/>
          <a:p>
            <a:pPr lvl="1" algn="ctr"/>
            <a:r>
              <a:rPr lang="hr-HR" sz="2800" b="1" i="1" u="sng" dirty="0"/>
              <a:t>A.2.2. Rashodi </a:t>
            </a:r>
            <a:r>
              <a:rPr lang="hr-HR" sz="2800" b="1" u="sng" dirty="0"/>
              <a:t>za nabavu nefinancijske imovine (4) </a:t>
            </a:r>
            <a:endParaRPr lang="hr-HR" sz="2800" b="1" i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740067"/>
            <a:ext cx="8607490" cy="542523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r-HR" sz="1800" b="1" dirty="0"/>
              <a:t>Rashodi za nabavku neproizvedene dugotrajne imovine (41)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dirty="0"/>
              <a:t>         </a:t>
            </a:r>
            <a:r>
              <a:rPr lang="hr-HR" sz="1800" dirty="0"/>
              <a:t>- zemljište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dirty="0"/>
              <a:t>2. Rashodi za nabavu proizvedene dugotrajne imovine (42)</a:t>
            </a:r>
            <a:endParaRPr lang="hr-HR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nabavu građevinskih objekata (421) - društvena i komunalna infrastruktura-zgrade, ceste, javne površine…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nabavu postrojenja i opreme (422) - nabava namještaja, informatičke i druge opreme za potrebe rada općinskih službi i proračunskih korisnika,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nabavu prijevoznih sredstava (423) - nabava službenih vozila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nabavu knjiga,umjetničkih dijela i ostalih izložbenih vrijednosti (424) -  nabava književne građe za potrebe knjižnice ili izložaka za potrebe Muzeja,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nematerijalnu proizvedenu imovinu (426) - nabavka računalnih programa, izrada  prostornih planova, izrada projektne dokumentacije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r-HR" sz="1800" dirty="0"/>
              <a:t>rashodi za nabavku Višegodišnjih nasada i osnovnog stada (425) - npr. obuhvaćaju obnovu vrijednog drveća nabavkom novih sadnica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hr-HR" sz="1800" b="1" dirty="0"/>
              <a:t>3. Rashodi za dodatna ulaganja na građevinskim objektima (45)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hr-HR" sz="1800" b="1" dirty="0"/>
              <a:t>          -  </a:t>
            </a:r>
            <a:r>
              <a:rPr lang="hr-HR" sz="1800" dirty="0"/>
              <a:t>ulaganja u postojeću dugotrajnu imovinu (451) -uređenje, rekonstrukcija,      	obnova….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01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571504"/>
          </a:xfrm>
        </p:spPr>
        <p:txBody>
          <a:bodyPr>
            <a:normAutofit/>
          </a:bodyPr>
          <a:lstStyle/>
          <a:p>
            <a:pPr lvl="1" algn="ctr"/>
            <a:r>
              <a:rPr lang="hr-HR" sz="2800" b="1" i="1" u="sng" dirty="0"/>
              <a:t>A.2. Rashodi – funkcijska klasifikacija</a:t>
            </a:r>
            <a:endParaRPr lang="hr-HR" sz="2800" b="1" i="1" u="sng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89F6D77F-852E-43DD-AE5D-FFF36FA2A4F5}"/>
              </a:ext>
            </a:extLst>
          </p:cNvPr>
          <p:cNvGraphicFramePr>
            <a:graphicFrameLocks noGrp="1"/>
          </p:cNvGraphicFramePr>
          <p:nvPr/>
        </p:nvGraphicFramePr>
        <p:xfrm>
          <a:off x="472108" y="836712"/>
          <a:ext cx="8276356" cy="48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0212">
                  <a:extLst>
                    <a:ext uri="{9D8B030D-6E8A-4147-A177-3AD203B41FA5}">
                      <a16:colId xmlns:a16="http://schemas.microsoft.com/office/drawing/2014/main" val="20582404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080419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RASHODI PO FUNKCIJSKOJ KLASIFIKACIJI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OZNAKA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38685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OPĆE JAVNE USLUGE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01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455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JAVNI RED I SIGURNOST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03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770088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EKONOMSKI POSLOVI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04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22903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ZAŠTITA OKOLIŠA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05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049087"/>
                  </a:ext>
                </a:extLst>
              </a:tr>
              <a:tr h="32611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USLUGE UNAPRIJEĐENJA STANOVANJA I ZAJEDNICE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06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110989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ZDRAVSTVO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07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733437"/>
                  </a:ext>
                </a:extLst>
              </a:tr>
              <a:tr h="46440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REKREACIJA, KULTURA, RELIGIJA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08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72583"/>
                  </a:ext>
                </a:extLst>
              </a:tr>
              <a:tr h="46440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OBRAZOVANJE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09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25043"/>
                  </a:ext>
                </a:extLst>
              </a:tr>
              <a:tr h="46440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SOCIJALNA ZAŠTITA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10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126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93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27479BBF-5BE7-4CBB-AA6E-96276C11A5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584" y="620688"/>
          <a:ext cx="7687766" cy="4670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7766">
                  <a:extLst>
                    <a:ext uri="{9D8B030D-6E8A-4147-A177-3AD203B41FA5}">
                      <a16:colId xmlns:a16="http://schemas.microsoft.com/office/drawing/2014/main" val="2484389336"/>
                    </a:ext>
                  </a:extLst>
                </a:gridCol>
              </a:tblGrid>
              <a:tr h="959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B. RAČUN FINANCIRANJA/ZADUŽIVANJA</a:t>
                      </a:r>
                      <a:endParaRPr lang="hr-HR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059767"/>
                  </a:ext>
                </a:extLst>
              </a:tr>
              <a:tr h="628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B.1.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Primici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od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financijske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imovine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zaduživanja</a:t>
                      </a:r>
                      <a:endParaRPr lang="hr-HR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13103"/>
                  </a:ext>
                </a:extLst>
              </a:tr>
              <a:tr h="628695">
                <a:tc>
                  <a:txBody>
                    <a:bodyPr/>
                    <a:lstStyle/>
                    <a:p>
                      <a:pPr lvl="1">
                        <a:buClrTx/>
                        <a:buFont typeface="Wingdings" pitchFamily="2" charset="2"/>
                        <a:buChar char="ü"/>
                      </a:pPr>
                      <a:r>
                        <a:rPr lang="hr-HR" sz="2000" i="1" u="none" dirty="0">
                          <a:solidFill>
                            <a:schemeClr val="tx1"/>
                          </a:solidFill>
                        </a:rPr>
                        <a:t>primici od zaduživanja (krediti), </a:t>
                      </a:r>
                    </a:p>
                    <a:p>
                      <a:pPr lvl="1">
                        <a:buClrTx/>
                        <a:buFont typeface="Wingdings" pitchFamily="2" charset="2"/>
                        <a:buChar char="ü"/>
                      </a:pPr>
                      <a:r>
                        <a:rPr lang="hr-HR" sz="2000" i="1" u="none" dirty="0">
                          <a:solidFill>
                            <a:schemeClr val="tx1"/>
                          </a:solidFill>
                        </a:rPr>
                        <a:t>povrati glavnica danih zajmova i depozita (povrati oročenih sredstava)  </a:t>
                      </a:r>
                    </a:p>
                    <a:p>
                      <a:pPr lvl="1">
                        <a:buClrTx/>
                        <a:buFont typeface="Wingdings" pitchFamily="2" charset="2"/>
                        <a:buChar char="ü"/>
                      </a:pPr>
                      <a:r>
                        <a:rPr lang="hr-HR" sz="2000" i="1" u="none" dirty="0">
                          <a:solidFill>
                            <a:schemeClr val="tx1"/>
                          </a:solidFill>
                        </a:rPr>
                        <a:t>primici od prodaje dionica i udjela u glavnici</a:t>
                      </a:r>
                      <a:endParaRPr lang="hr-HR" sz="2000" i="1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96944"/>
                  </a:ext>
                </a:extLst>
              </a:tr>
              <a:tr h="644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B.2.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Izdaci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za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financijsku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imovinu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otplatu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zajmova</a:t>
                      </a:r>
                      <a:endParaRPr lang="hr-HR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90472"/>
                  </a:ext>
                </a:extLst>
              </a:tr>
              <a:tr h="644273">
                <a:tc>
                  <a:txBody>
                    <a:bodyPr/>
                    <a:lstStyle/>
                    <a:p>
                      <a:pPr lvl="1" algn="just">
                        <a:buClrTx/>
                        <a:buFont typeface="Wingdings" pitchFamily="2" charset="2"/>
                        <a:buChar char="ü"/>
                      </a:pPr>
                      <a:r>
                        <a:rPr lang="hr-HR" sz="2000" i="1" dirty="0">
                          <a:solidFill>
                            <a:schemeClr val="tx1"/>
                          </a:solidFill>
                        </a:rPr>
                        <a:t>sredstva za otplate glavnice po kreditima, </a:t>
                      </a:r>
                    </a:p>
                    <a:p>
                      <a:pPr lvl="1" algn="just">
                        <a:buClrTx/>
                        <a:buFont typeface="Wingdings" pitchFamily="2" charset="2"/>
                        <a:buChar char="ü"/>
                      </a:pPr>
                      <a:r>
                        <a:rPr lang="hr-HR" sz="2000" i="1" dirty="0">
                          <a:solidFill>
                            <a:schemeClr val="tx1"/>
                          </a:solidFill>
                        </a:rPr>
                        <a:t>pozajmice te depozite u kreditnim i ostalim financijskim institucijama (</a:t>
                      </a:r>
                      <a:r>
                        <a:rPr lang="hr-HR" sz="2000" i="1" dirty="0" err="1">
                          <a:solidFill>
                            <a:schemeClr val="tx1"/>
                          </a:solidFill>
                        </a:rPr>
                        <a:t>oročenje</a:t>
                      </a:r>
                      <a:r>
                        <a:rPr lang="hr-HR" sz="2000" i="1" dirty="0">
                          <a:solidFill>
                            <a:schemeClr val="tx1"/>
                          </a:solidFill>
                        </a:rPr>
                        <a:t> sredstava kroz više proračunskih godina)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8562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40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6000" b="1" u="sng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US" sz="6000" b="1" u="sng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b="1" u="sng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znati</a:t>
            </a:r>
            <a:r>
              <a:rPr lang="en-US" sz="6000" b="1" u="sng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9F783A1-E79E-4870-8088-C8CC384D3A4A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198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7858180" cy="5143536"/>
          </a:xfrm>
        </p:spPr>
        <p:txBody>
          <a:bodyPr>
            <a:normAutofit lnSpcReduction="10000"/>
          </a:bodyPr>
          <a:lstStyle/>
          <a:p>
            <a:pPr lvl="0" algn="just">
              <a:buClrTx/>
              <a:buFont typeface="Wingdings" pitchFamily="2" charset="2"/>
              <a:buChar char="Ø"/>
            </a:pPr>
            <a:r>
              <a:rPr lang="hr-HR" sz="2800" dirty="0"/>
              <a:t>Jedno od najvažnijih načela proračuna je da isti mora biti </a:t>
            </a:r>
            <a:r>
              <a:rPr lang="hr-HR" sz="2800" b="1" dirty="0"/>
              <a:t>uravnotežen</a:t>
            </a:r>
            <a:r>
              <a:rPr lang="hr-HR" sz="2800" dirty="0"/>
              <a:t> </a:t>
            </a:r>
            <a:r>
              <a:rPr lang="hr-HR" sz="2800" dirty="0">
                <a:sym typeface="Wingdings"/>
              </a:rPr>
              <a:t></a:t>
            </a:r>
            <a:r>
              <a:rPr lang="hr-HR" sz="2800" dirty="0"/>
              <a:t> ukupna visina planiranih prihoda mora biti istovjetna ukupnoj visini planiranih rashoda</a:t>
            </a:r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None/>
            </a:pPr>
            <a:endParaRPr lang="hr-HR" sz="2800" dirty="0"/>
          </a:p>
          <a:p>
            <a:pPr lvl="0">
              <a:buClrTx/>
              <a:buNone/>
            </a:pPr>
            <a:endParaRPr lang="hr-HR" sz="2800" dirty="0"/>
          </a:p>
          <a:p>
            <a:pPr lvl="0" algn="just">
              <a:buClrTx/>
              <a:buFont typeface="Wingdings" pitchFamily="2" charset="2"/>
              <a:buChar char="Ø"/>
            </a:pPr>
            <a:r>
              <a:rPr lang="hr-HR" sz="2900" dirty="0"/>
              <a:t>određeni rashodi mogu se financirati isključivo iz određenih prihoda – namjenski prihodi</a:t>
            </a:r>
          </a:p>
          <a:p>
            <a:pPr lvl="1">
              <a:buClrTx/>
              <a:buFont typeface="Wingdings" pitchFamily="2" charset="2"/>
              <a:buChar char="ü"/>
            </a:pPr>
            <a:endParaRPr lang="hr-HR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23574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lvl="1" algn="ctr"/>
            <a:r>
              <a:rPr lang="hr-HR" sz="4000" b="1" u="sng" dirty="0">
                <a:latin typeface="+mn-lt"/>
              </a:rPr>
              <a:t>Kako se Općina može zaduživati?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07209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hr-HR" sz="2000" dirty="0"/>
              <a:t>Općina se može </a:t>
            </a:r>
            <a:r>
              <a:rPr lang="hr-HR" sz="2000" u="sng" dirty="0"/>
              <a:t>dugoročno</a:t>
            </a:r>
            <a:r>
              <a:rPr lang="hr-HR" sz="2000" dirty="0"/>
              <a:t> zaduživati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1800" b="1" dirty="0"/>
              <a:t>isključivo </a:t>
            </a:r>
            <a:r>
              <a:rPr lang="hr-HR" sz="1800" b="1" u="sng" dirty="0"/>
              <a:t>za kapitalne investicije 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1800" b="1" dirty="0"/>
              <a:t>Investicija planirana u Proračunu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1800" b="1" dirty="0"/>
              <a:t>Prethodna suglasnost Općinskog vijeća 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1800" b="1" dirty="0"/>
              <a:t>Suglasnost  Vlade RH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hr-HR" sz="1800" b="1" dirty="0"/>
              <a:t>Ukupan opseg zaduženja </a:t>
            </a:r>
            <a:r>
              <a:rPr lang="hr-HR" sz="1800" dirty="0"/>
              <a:t>(godišnja obveza anuiteta po zaduženju Grada uključivo i danim jamstvima i suglasnostima)</a:t>
            </a:r>
            <a:r>
              <a:rPr lang="hr-HR" sz="1800" b="1" dirty="0"/>
              <a:t>  ne smije prelaziti 20% prihoda proračuna </a:t>
            </a:r>
            <a:r>
              <a:rPr lang="hr-HR" sz="1800" dirty="0"/>
              <a:t>(bez prihoda od domaćih i stranih pomoći, donacija)</a:t>
            </a:r>
            <a:endParaRPr lang="en-US" sz="1600" dirty="0"/>
          </a:p>
          <a:p>
            <a:pPr algn="just">
              <a:buClrTx/>
              <a:buFont typeface="Wingdings" pitchFamily="2" charset="2"/>
              <a:buChar char="Ø"/>
            </a:pPr>
            <a:r>
              <a:rPr lang="hr-HR" sz="2000" dirty="0"/>
              <a:t>Općina se može </a:t>
            </a:r>
            <a:r>
              <a:rPr lang="hr-HR" sz="2000" u="sng" dirty="0"/>
              <a:t>kratkoročno</a:t>
            </a:r>
            <a:r>
              <a:rPr lang="hr-HR" sz="2000" dirty="0"/>
              <a:t> zaduživati 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1800" dirty="0"/>
              <a:t>Bez posebnih suglasnosti 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1800" dirty="0"/>
              <a:t>Pokriće nelikvidnosti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1800" dirty="0"/>
              <a:t>Na maksimalan rok od 12 mjeseci</a:t>
            </a:r>
            <a:endParaRPr lang="en-US" sz="1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1">
              <a:buClrTx/>
              <a:buFont typeface="Wingdings" pitchFamily="2" charset="2"/>
              <a:buChar char="ü"/>
            </a:pPr>
            <a:endParaRPr lang="hr-HR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76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715200" cy="857256"/>
          </a:xfrm>
        </p:spPr>
        <p:txBody>
          <a:bodyPr>
            <a:noAutofit/>
          </a:bodyPr>
          <a:lstStyle/>
          <a:p>
            <a:pPr lvl="1" algn="ctr"/>
            <a:r>
              <a:rPr lang="hr-HR" sz="3600" b="1" u="sng" dirty="0">
                <a:latin typeface="+mn-lt"/>
              </a:rPr>
              <a:t>Namjena proračunskih prihoda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001056" cy="5715040"/>
          </a:xfrm>
        </p:spPr>
        <p:txBody>
          <a:bodyPr>
            <a:normAutofit fontScale="25000" lnSpcReduction="20000"/>
          </a:bodyPr>
          <a:lstStyle/>
          <a:p>
            <a:pPr lvl="0">
              <a:buClrTx/>
              <a:buNone/>
            </a:pPr>
            <a:endParaRPr lang="hr-HR" sz="2800" dirty="0"/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8800" dirty="0"/>
              <a:t>prihodi od prodaje imovine </a:t>
            </a:r>
            <a:r>
              <a:rPr lang="hr-HR" sz="8800" dirty="0">
                <a:sym typeface="Wingdings"/>
              </a:rPr>
              <a:t> mogu se utrošiti </a:t>
            </a:r>
            <a:r>
              <a:rPr lang="hr-HR" sz="8800" dirty="0"/>
              <a:t>isključivo za kapitalna ulaganja - investicije, </a:t>
            </a:r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8800" dirty="0"/>
              <a:t>komunalni prihodi </a:t>
            </a:r>
            <a:r>
              <a:rPr lang="hr-HR" sz="8800" dirty="0">
                <a:sym typeface="Wingdings"/>
              </a:rPr>
              <a:t> </a:t>
            </a:r>
            <a:r>
              <a:rPr lang="hr-HR" sz="8800" dirty="0"/>
              <a:t>isključivo za komunalne programe,  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/>
              <a:t>Komunalni doprinos </a:t>
            </a:r>
            <a:r>
              <a:rPr lang="hr-HR" sz="8800" dirty="0">
                <a:sym typeface="Wingdings"/>
              </a:rPr>
              <a:t> gradnja objekata i uređaja komunalne infrastruktutre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>
                <a:sym typeface="Wingdings"/>
              </a:rPr>
              <a:t>Komunalna naknada  održavanje komunalne infrastrukture,javni prijevoz,vatrogastvo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>
                <a:sym typeface="Wingdings"/>
              </a:rPr>
              <a:t>Spomenička renta  zaštita i očuvanje kulturnih dobara (parkovi, obnove fasada i krovova i sl)</a:t>
            </a:r>
            <a:endParaRPr lang="hr-HR" sz="8800" dirty="0"/>
          </a:p>
          <a:p>
            <a:pPr lvl="1" algn="just">
              <a:buClrTx/>
              <a:buFont typeface="Wingdings" pitchFamily="2" charset="2"/>
              <a:buChar char="Ø"/>
            </a:pPr>
            <a:r>
              <a:rPr lang="hr-HR" sz="8800" dirty="0"/>
              <a:t>nenamjenski prihodi (porezi, zakup, ostali prihodi) moguće je utrošiti na sve vrste rashoda, a u Općini Matulji uglavnom se troše za: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/>
              <a:t>javne potrebe 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/>
              <a:t>materijalne rashode Općine, </a:t>
            </a:r>
          </a:p>
          <a:p>
            <a:pPr lvl="2" algn="just">
              <a:buClrTx/>
              <a:buFont typeface="Wingdings" pitchFamily="2" charset="2"/>
              <a:buChar char="ü"/>
            </a:pPr>
            <a:r>
              <a:rPr lang="hr-HR" sz="8800" dirty="0"/>
              <a:t>Sve ostale rashode</a:t>
            </a:r>
          </a:p>
          <a:p>
            <a:pPr lvl="1">
              <a:buClrTx/>
              <a:buNone/>
            </a:pPr>
            <a:endParaRPr lang="hr-HR" sz="9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lvl="1"/>
            <a:r>
              <a:rPr lang="hr-HR" sz="4000" b="1" u="sng" dirty="0">
                <a:latin typeface="+mn-lt"/>
              </a:rPr>
              <a:t>Da li se proračun može mijenjati?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07209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hr-HR" sz="2000" dirty="0"/>
              <a:t>Proračun nije „statičan“ akt već se , sukladno Zakonu, može i mijenjati tijekom proračunske godine </a:t>
            </a:r>
            <a:r>
              <a:rPr lang="hr-HR" sz="2000" dirty="0">
                <a:sym typeface="Wingdings"/>
              </a:rPr>
              <a:t></a:t>
            </a:r>
            <a:r>
              <a:rPr lang="hr-HR" sz="2000" dirty="0"/>
              <a:t> </a:t>
            </a:r>
            <a:r>
              <a:rPr lang="hr-HR" sz="2000" b="1" dirty="0"/>
              <a:t>„rebalans“. </a:t>
            </a:r>
            <a:r>
              <a:rPr lang="hr-HR" sz="2000" dirty="0"/>
              <a:t>Procedura izmjena Proračuna identična je proceduri njegova donošenja, odnosno „rebalans predlaže gradonačelnik, a donosi ga Općinsko vijeće.</a:t>
            </a:r>
            <a:endParaRPr lang="en-US" sz="2000" dirty="0"/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000" dirty="0" err="1"/>
              <a:t>Tijekom</a:t>
            </a:r>
            <a:r>
              <a:rPr lang="en-US" sz="2000" dirty="0"/>
              <a:t> </a:t>
            </a:r>
            <a:r>
              <a:rPr lang="en-US" sz="2000" dirty="0" err="1"/>
              <a:t>proračunske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, a  u </a:t>
            </a:r>
            <a:r>
              <a:rPr lang="en-US" sz="2000" dirty="0" err="1"/>
              <a:t>slučaju</a:t>
            </a:r>
            <a:r>
              <a:rPr lang="en-US" sz="2000" dirty="0"/>
              <a:t> da se, </a:t>
            </a:r>
            <a:r>
              <a:rPr lang="en-US" sz="2000" dirty="0" err="1"/>
              <a:t>zbog</a:t>
            </a:r>
            <a:r>
              <a:rPr lang="en-US" sz="2000" dirty="0"/>
              <a:t> </a:t>
            </a:r>
            <a:r>
              <a:rPr lang="en-US" sz="2000" dirty="0" err="1"/>
              <a:t>nastanka</a:t>
            </a:r>
            <a:r>
              <a:rPr lang="en-US" sz="2000" dirty="0"/>
              <a:t> </a:t>
            </a:r>
            <a:r>
              <a:rPr lang="en-US" sz="2000" dirty="0" err="1"/>
              <a:t>novih</a:t>
            </a:r>
            <a:r>
              <a:rPr lang="en-US" sz="2000" dirty="0"/>
              <a:t> </a:t>
            </a:r>
            <a:r>
              <a:rPr lang="en-US" sz="2000" dirty="0" err="1"/>
              <a:t>obveza</a:t>
            </a:r>
            <a:r>
              <a:rPr lang="en-US" sz="2000" dirty="0"/>
              <a:t> za </a:t>
            </a:r>
            <a:r>
              <a:rPr lang="en-US" sz="2000" dirty="0" err="1"/>
              <a:t>proračun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promjena</a:t>
            </a:r>
            <a:r>
              <a:rPr lang="en-US" sz="2000" dirty="0"/>
              <a:t> </a:t>
            </a:r>
            <a:r>
              <a:rPr lang="en-US" sz="2000" dirty="0" err="1"/>
              <a:t>gospodarskih</a:t>
            </a:r>
            <a:r>
              <a:rPr lang="en-US" sz="2000" dirty="0"/>
              <a:t> </a:t>
            </a:r>
            <a:r>
              <a:rPr lang="en-US" sz="2000" dirty="0" err="1"/>
              <a:t>kretanja</a:t>
            </a:r>
            <a:r>
              <a:rPr lang="en-US" sz="2000" dirty="0"/>
              <a:t>, </a:t>
            </a:r>
            <a:r>
              <a:rPr lang="en-US" sz="2000" dirty="0" err="1"/>
              <a:t>povećaju</a:t>
            </a:r>
            <a:r>
              <a:rPr lang="en-US" sz="2000" dirty="0"/>
              <a:t> </a:t>
            </a:r>
            <a:r>
              <a:rPr lang="en-US" sz="2000" dirty="0" err="1"/>
              <a:t>rashodi</a:t>
            </a:r>
            <a:r>
              <a:rPr lang="en-US" sz="2000" dirty="0"/>
              <a:t> i/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izdaci</a:t>
            </a:r>
            <a:r>
              <a:rPr lang="en-US" sz="2000" dirty="0"/>
              <a:t>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smanje</a:t>
            </a:r>
            <a:r>
              <a:rPr lang="en-US" sz="2000" dirty="0"/>
              <a:t> </a:t>
            </a:r>
            <a:r>
              <a:rPr lang="en-US" sz="2000" dirty="0" err="1"/>
              <a:t>prihodi</a:t>
            </a:r>
            <a:r>
              <a:rPr lang="en-US" sz="2000" dirty="0"/>
              <a:t> i/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primici</a:t>
            </a:r>
            <a:r>
              <a:rPr lang="hr-HR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sukladno</a:t>
            </a:r>
            <a:r>
              <a:rPr lang="en-US" sz="2000" dirty="0"/>
              <a:t> </a:t>
            </a:r>
            <a:r>
              <a:rPr lang="hr-HR" sz="2000" dirty="0"/>
              <a:t>Z</a:t>
            </a:r>
            <a:r>
              <a:rPr lang="en-US" sz="2000" dirty="0" err="1"/>
              <a:t>akonu</a:t>
            </a:r>
            <a:r>
              <a:rPr lang="hr-HR" sz="2000" dirty="0"/>
              <a:t>,</a:t>
            </a:r>
            <a:r>
              <a:rPr lang="en-US" sz="2000" dirty="0"/>
              <a:t> </a:t>
            </a:r>
            <a:r>
              <a:rPr lang="hr-HR" sz="2000" dirty="0"/>
              <a:t>općinski </a:t>
            </a:r>
            <a:r>
              <a:rPr lang="en-US" sz="2000" dirty="0" err="1"/>
              <a:t>načelnik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hr-HR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prijedlog</a:t>
            </a:r>
            <a:r>
              <a:rPr lang="en-US" sz="2000" dirty="0"/>
              <a:t> </a:t>
            </a:r>
            <a:r>
              <a:rPr lang="en-US" sz="2000" dirty="0" err="1"/>
              <a:t>Upravnog</a:t>
            </a:r>
            <a:r>
              <a:rPr lang="en-US" sz="2000" dirty="0"/>
              <a:t> </a:t>
            </a:r>
            <a:r>
              <a:rPr lang="en-US" sz="2000" dirty="0" err="1"/>
              <a:t>odjela</a:t>
            </a:r>
            <a:r>
              <a:rPr lang="hr-HR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obustaviti</a:t>
            </a:r>
            <a:r>
              <a:rPr lang="en-US" sz="2000" dirty="0"/>
              <a:t> </a:t>
            </a:r>
            <a:r>
              <a:rPr lang="en-US" sz="2000" dirty="0" err="1"/>
              <a:t>izvršavanje</a:t>
            </a:r>
            <a:r>
              <a:rPr lang="en-US" sz="2000" dirty="0"/>
              <a:t> </a:t>
            </a:r>
            <a:r>
              <a:rPr lang="en-US" sz="2000" dirty="0" err="1"/>
              <a:t>pojednih</a:t>
            </a:r>
            <a:r>
              <a:rPr lang="en-US" sz="2000" dirty="0"/>
              <a:t> </a:t>
            </a:r>
            <a:r>
              <a:rPr lang="en-US" sz="2000" dirty="0" err="1"/>
              <a:t>rashoda</a:t>
            </a:r>
            <a:r>
              <a:rPr lang="en-US" sz="2000" dirty="0"/>
              <a:t> i/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izdataka</a:t>
            </a:r>
            <a:r>
              <a:rPr lang="en-US" sz="2000" dirty="0"/>
              <a:t>. </a:t>
            </a:r>
            <a:r>
              <a:rPr lang="en-US" sz="2000" dirty="0" err="1"/>
              <a:t>Privremene</a:t>
            </a:r>
            <a:r>
              <a:rPr lang="en-US" sz="2000" dirty="0"/>
              <a:t> </a:t>
            </a:r>
            <a:r>
              <a:rPr lang="en-US" sz="2000" dirty="0" err="1"/>
              <a:t>mjere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trajati</a:t>
            </a:r>
            <a:r>
              <a:rPr lang="en-US" sz="2000" dirty="0"/>
              <a:t> </a:t>
            </a:r>
            <a:r>
              <a:rPr lang="en-US" sz="2000" dirty="0" err="1"/>
              <a:t>najviše</a:t>
            </a:r>
            <a:r>
              <a:rPr lang="en-US" sz="2000" dirty="0"/>
              <a:t> 45 </a:t>
            </a:r>
            <a:r>
              <a:rPr lang="en-US" sz="2000" dirty="0" err="1"/>
              <a:t>dana</a:t>
            </a:r>
            <a:r>
              <a:rPr lang="en-US" sz="2000" dirty="0"/>
              <a:t>.</a:t>
            </a:r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0">
              <a:buClrTx/>
              <a:buFont typeface="Wingdings" pitchFamily="2" charset="2"/>
              <a:buChar char="Ø"/>
            </a:pPr>
            <a:endParaRPr lang="hr-HR" sz="2800" dirty="0"/>
          </a:p>
          <a:p>
            <a:pPr lvl="1">
              <a:buClrTx/>
              <a:buFont typeface="Wingdings" pitchFamily="2" charset="2"/>
              <a:buChar char="ü"/>
            </a:pPr>
            <a:endParaRPr lang="hr-HR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052736"/>
            <a:ext cx="4230083" cy="4846021"/>
          </a:xfrm>
        </p:spPr>
        <p:txBody>
          <a:bodyPr anchor="t">
            <a:noAutofit/>
          </a:bodyPr>
          <a:lstStyle/>
          <a:p>
            <a:endParaRPr lang="hr-HR" sz="2800" i="1" dirty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hr-HR" sz="2800" i="1" dirty="0">
                <a:solidFill>
                  <a:schemeClr val="bg1"/>
                </a:solidFill>
                <a:latin typeface="Constantia" pitchFamily="18" charset="0"/>
              </a:rPr>
              <a:t>Nadamo se da će ove kratke informacije biti od koristi za razumijevanje Proračuna i načina njegova donošenja te da će potaknuti širu javnost na značajnije učešće i u kreiranju našega Proračuna.</a:t>
            </a:r>
          </a:p>
          <a:p>
            <a:r>
              <a:rPr lang="hr-HR" sz="2800" i="1" dirty="0">
                <a:solidFill>
                  <a:schemeClr val="bg1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hr-ri_mt1">
            <a:extLst>
              <a:ext uri="{FF2B5EF4-FFF2-40B4-BE49-F238E27FC236}">
                <a16:creationId xmlns:a16="http://schemas.microsoft.com/office/drawing/2014/main" id="{AEAB4446-3ECB-4CB3-B364-6647A9A5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895" y="489204"/>
            <a:ext cx="2597961" cy="451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52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lvl="8" algn="ctr"/>
            <a:r>
              <a:rPr lang="hr-HR" sz="4400" b="1" i="1" u="sng" dirty="0">
                <a:latin typeface="+mn-lt"/>
              </a:rPr>
              <a:t>Kako se donosi proračun?</a:t>
            </a:r>
            <a:endParaRPr lang="hr-HR" sz="4400" i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07209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en-US" sz="2800" dirty="0" err="1"/>
              <a:t>Proračun</a:t>
            </a:r>
            <a:r>
              <a:rPr lang="en-US" sz="2800" dirty="0"/>
              <a:t> </a:t>
            </a:r>
            <a:r>
              <a:rPr lang="en-US" sz="2800" dirty="0" err="1"/>
              <a:t>donosi</a:t>
            </a:r>
            <a:r>
              <a:rPr lang="en-US" sz="2800" dirty="0"/>
              <a:t> </a:t>
            </a:r>
            <a:r>
              <a:rPr lang="en-US" sz="2800" dirty="0" err="1"/>
              <a:t>predstavničko</a:t>
            </a:r>
            <a:r>
              <a:rPr lang="en-US" sz="2800" dirty="0"/>
              <a:t> </a:t>
            </a:r>
            <a:r>
              <a:rPr lang="en-US" sz="2800" dirty="0" err="1"/>
              <a:t>tijelo</a:t>
            </a:r>
            <a:r>
              <a:rPr lang="en-US" sz="2800" dirty="0"/>
              <a:t> </a:t>
            </a:r>
            <a:r>
              <a:rPr lang="en-US" sz="2800" dirty="0" err="1"/>
              <a:t>jedinica</a:t>
            </a:r>
            <a:r>
              <a:rPr lang="en-US" sz="2800" dirty="0"/>
              <a:t> </a:t>
            </a:r>
            <a:r>
              <a:rPr lang="en-US" sz="2800" dirty="0" err="1"/>
              <a:t>lokalne</a:t>
            </a:r>
            <a:r>
              <a:rPr lang="en-US" sz="2800" dirty="0"/>
              <a:t> </a:t>
            </a:r>
            <a:r>
              <a:rPr lang="en-US" sz="2800" dirty="0" err="1"/>
              <a:t>samouprave</a:t>
            </a:r>
            <a:r>
              <a:rPr lang="en-US" sz="2800" dirty="0"/>
              <a:t> (</a:t>
            </a:r>
            <a:r>
              <a:rPr lang="hr-HR" sz="2800" dirty="0"/>
              <a:t>Općinsko </a:t>
            </a:r>
            <a:r>
              <a:rPr lang="en-US" sz="2800" dirty="0" err="1"/>
              <a:t>vijeće</a:t>
            </a:r>
            <a:r>
              <a:rPr lang="en-US" sz="2800" dirty="0"/>
              <a:t>)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/>
              <a:t>Proračun</a:t>
            </a:r>
            <a:r>
              <a:rPr lang="en-US" sz="2800" dirty="0"/>
              <a:t> se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Zakonu</a:t>
            </a:r>
            <a:r>
              <a:rPr lang="en-US" sz="2800" dirty="0"/>
              <a:t> mora </a:t>
            </a:r>
            <a:r>
              <a:rPr lang="en-US" sz="2800" dirty="0" err="1"/>
              <a:t>donijeti</a:t>
            </a:r>
            <a:r>
              <a:rPr lang="en-US" sz="2800" dirty="0"/>
              <a:t> </a:t>
            </a:r>
            <a:r>
              <a:rPr lang="en-US" sz="2800" dirty="0" err="1"/>
              <a:t>najkasnije</a:t>
            </a:r>
            <a:r>
              <a:rPr lang="en-US" sz="2800" dirty="0"/>
              <a:t> do </a:t>
            </a:r>
            <a:r>
              <a:rPr lang="en-US" sz="2800" dirty="0" err="1"/>
              <a:t>konca</a:t>
            </a:r>
            <a:r>
              <a:rPr lang="en-US" sz="2800" dirty="0"/>
              <a:t> </a:t>
            </a:r>
            <a:r>
              <a:rPr lang="en-US" sz="2800" dirty="0" err="1"/>
              <a:t>tekuće</a:t>
            </a:r>
            <a:r>
              <a:rPr lang="en-US" sz="2800" dirty="0"/>
              <a:t> </a:t>
            </a:r>
            <a:r>
              <a:rPr lang="en-US" sz="2800" dirty="0" err="1"/>
              <a:t>godine</a:t>
            </a:r>
            <a:r>
              <a:rPr lang="en-US" sz="2800" dirty="0"/>
              <a:t> za </a:t>
            </a:r>
            <a:r>
              <a:rPr lang="en-US" sz="2800" dirty="0" err="1"/>
              <a:t>iduću</a:t>
            </a:r>
            <a:r>
              <a:rPr lang="en-US" sz="2800" dirty="0"/>
              <a:t> </a:t>
            </a:r>
            <a:r>
              <a:rPr lang="en-US" sz="2800" dirty="0" err="1"/>
              <a:t>godinu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prijedlogu</a:t>
            </a:r>
            <a:r>
              <a:rPr lang="en-US" sz="2800" dirty="0"/>
              <a:t> </a:t>
            </a:r>
            <a:r>
              <a:rPr lang="en-US" sz="2800" dirty="0" err="1"/>
              <a:t>kojega</a:t>
            </a:r>
            <a:r>
              <a:rPr lang="en-US" sz="2800" dirty="0"/>
              <a:t> </a:t>
            </a:r>
            <a:r>
              <a:rPr lang="en-US" sz="2800" dirty="0" err="1"/>
              <a:t>utvrđuje</a:t>
            </a:r>
            <a:r>
              <a:rPr lang="en-US" sz="2800" dirty="0"/>
              <a:t> </a:t>
            </a:r>
            <a:r>
              <a:rPr lang="hr-HR" sz="2800" dirty="0"/>
              <a:t>čelnik (općinski </a:t>
            </a:r>
            <a:r>
              <a:rPr lang="en-US" sz="2800" dirty="0" err="1"/>
              <a:t>načelnik</a:t>
            </a:r>
            <a:r>
              <a:rPr lang="hr-HR" sz="2800" dirty="0"/>
              <a:t>)</a:t>
            </a:r>
            <a:r>
              <a:rPr lang="en-US" sz="2800" dirty="0"/>
              <a:t> i </a:t>
            </a:r>
            <a:r>
              <a:rPr lang="en-US" sz="2800" dirty="0" err="1"/>
              <a:t>dostavlja</a:t>
            </a:r>
            <a:r>
              <a:rPr lang="en-US" sz="2800" dirty="0"/>
              <a:t> </a:t>
            </a:r>
            <a:r>
              <a:rPr lang="en-US" sz="2800" dirty="0" err="1"/>
              <a:t>predstav</a:t>
            </a:r>
            <a:r>
              <a:rPr lang="hr-HR" sz="2800" dirty="0"/>
              <a:t>n</a:t>
            </a:r>
            <a:r>
              <a:rPr lang="en-US" sz="2800" dirty="0" err="1"/>
              <a:t>ičkom</a:t>
            </a:r>
            <a:r>
              <a:rPr lang="en-US" sz="2800" dirty="0"/>
              <a:t> </a:t>
            </a:r>
            <a:r>
              <a:rPr lang="en-US" sz="2800" dirty="0" err="1"/>
              <a:t>tijelu</a:t>
            </a:r>
            <a:r>
              <a:rPr lang="hr-HR" sz="2800" dirty="0"/>
              <a:t> (općinskom vijeću)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hr-HR" sz="2800" dirty="0"/>
              <a:t>Ako se proračun ne donese u roku slijedi: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hr-HR" dirty="0"/>
              <a:t>Privremeno financiranje </a:t>
            </a:r>
          </a:p>
          <a:p>
            <a:pPr marL="457200" lvl="1" indent="0" algn="just">
              <a:buClr>
                <a:schemeClr val="tx1"/>
              </a:buClr>
              <a:buNone/>
            </a:pPr>
            <a:r>
              <a:rPr lang="hr-HR" dirty="0"/>
              <a:t>		ILI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hr-HR" dirty="0"/>
              <a:t>Raspuštanje Općinskog vijeća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hr-HR" dirty="0"/>
              <a:t>Prijevremeni izbori za Općinsko vijeće</a:t>
            </a:r>
          </a:p>
          <a:p>
            <a:pPr lvl="1" algn="just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83A1-E79E-4870-8088-C8CC384D3A4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8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7963A0-3451-4FF6-ABF8-B2B24D74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86700" cy="725470"/>
          </a:xfrm>
        </p:spPr>
        <p:txBody>
          <a:bodyPr>
            <a:noAutofit/>
          </a:bodyPr>
          <a:lstStyle/>
          <a:p>
            <a:pPr lvl="8" algn="ctr"/>
            <a:r>
              <a:rPr lang="hr-HR" sz="4400" b="1" i="1" u="sng" dirty="0">
                <a:solidFill>
                  <a:schemeClr val="tx1"/>
                </a:solidFill>
                <a:latin typeface="+mn-lt"/>
              </a:rPr>
              <a:t>SADRŽAJ PRORAČUNA</a:t>
            </a:r>
            <a:endParaRPr lang="hr-HR" sz="4400" i="1" u="sng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79F5072-EA42-4927-B8A6-6B59E4CA7D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376385"/>
              </p:ext>
            </p:extLst>
          </p:nvPr>
        </p:nvGraphicFramePr>
        <p:xfrm>
          <a:off x="628650" y="1484784"/>
          <a:ext cx="78867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27479BBF-5BE7-4CBB-AA6E-96276C11A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786224"/>
              </p:ext>
            </p:extLst>
          </p:nvPr>
        </p:nvGraphicFramePr>
        <p:xfrm>
          <a:off x="899591" y="2073276"/>
          <a:ext cx="7344817" cy="394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700">
                  <a:extLst>
                    <a:ext uri="{9D8B030D-6E8A-4147-A177-3AD203B41FA5}">
                      <a16:colId xmlns:a16="http://schemas.microsoft.com/office/drawing/2014/main" val="3157815106"/>
                    </a:ext>
                  </a:extLst>
                </a:gridCol>
                <a:gridCol w="6568117">
                  <a:extLst>
                    <a:ext uri="{9D8B030D-6E8A-4147-A177-3AD203B41FA5}">
                      <a16:colId xmlns:a16="http://schemas.microsoft.com/office/drawing/2014/main" val="2484389336"/>
                    </a:ext>
                  </a:extLst>
                </a:gridCol>
              </a:tblGrid>
              <a:tr h="1525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300">
                          <a:effectLst/>
                        </a:rPr>
                        <a:t>A.</a:t>
                      </a:r>
                      <a:endParaRPr lang="hr-HR" sz="3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3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RAČUN PRIHODA I RASHODA</a:t>
                      </a:r>
                      <a:endParaRPr lang="hr-HR" sz="33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82077"/>
                  </a:ext>
                </a:extLst>
              </a:tr>
              <a:tr h="1525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300">
                          <a:effectLst/>
                        </a:rPr>
                        <a:t>B.</a:t>
                      </a:r>
                      <a:endParaRPr lang="hr-HR" sz="3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3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RAČUN FINANCIRANJA/ZADUŽIVANJA</a:t>
                      </a:r>
                      <a:endParaRPr lang="hr-HR" sz="33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059767"/>
                  </a:ext>
                </a:extLst>
              </a:tr>
              <a:tr h="897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C.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RASPOLOŽIVA SREDSTVA IZ PRETH. GOD.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23" marR="7072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1061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fld id="{49F783A1-E79E-4870-8088-C8CC384D3A4A}" type="slidenum">
              <a:rPr lang="en-US" sz="900">
                <a:solidFill>
                  <a:srgbClr val="898989"/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 sz="900">
              <a:solidFill>
                <a:srgbClr val="898989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C338326-0267-437A-ACF7-51195E4F2D4F}"/>
              </a:ext>
            </a:extLst>
          </p:cNvPr>
          <p:cNvSpPr txBox="1">
            <a:spLocks/>
          </p:cNvSpPr>
          <p:nvPr/>
        </p:nvSpPr>
        <p:spPr>
          <a:xfrm>
            <a:off x="916613" y="755760"/>
            <a:ext cx="7344817" cy="1317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 sz="1600" i="1" dirty="0">
              <a:solidFill>
                <a:srgbClr val="000000"/>
              </a:solidFill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hr-HR" sz="4400" b="1" i="1" u="sng" dirty="0">
                <a:solidFill>
                  <a:srgbClr val="000000"/>
                </a:solidFill>
              </a:rPr>
              <a:t>OPĆI DIO PRORAČUNA</a:t>
            </a:r>
            <a:endParaRPr lang="hr-HR" sz="4400" i="1" dirty="0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1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27479BBF-5BE7-4CBB-AA6E-96276C11A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961508"/>
              </p:ext>
            </p:extLst>
          </p:nvPr>
        </p:nvGraphicFramePr>
        <p:xfrm>
          <a:off x="780539" y="640080"/>
          <a:ext cx="7582922" cy="552636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7582922">
                  <a:extLst>
                    <a:ext uri="{9D8B030D-6E8A-4147-A177-3AD203B41FA5}">
                      <a16:colId xmlns:a16="http://schemas.microsoft.com/office/drawing/2014/main" val="2484389336"/>
                    </a:ext>
                  </a:extLst>
                </a:gridCol>
              </a:tblGrid>
              <a:tr h="849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cap="all" spc="15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A. RAČUN PRIHODA I RASHODA</a:t>
                      </a:r>
                      <a:endParaRPr lang="hr-HR" sz="2400" b="0" cap="all" spc="15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82077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A1. PRIHODI </a:t>
                      </a: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208653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A.1.1.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Prihodi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poslovanja</a:t>
                      </a:r>
                      <a:endParaRPr lang="hr-HR" sz="24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26437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A.1.2.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Prihodi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od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prodaje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nefinancijske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imovine</a:t>
                      </a:r>
                      <a:endParaRPr lang="hr-HR" sz="24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024412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A.2. RASHODI</a:t>
                      </a:r>
                      <a:endParaRPr lang="hr-HR" sz="24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54519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A.2.1.Rashodi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poslovanja</a:t>
                      </a:r>
                      <a:endParaRPr lang="hr-HR" sz="24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411640"/>
                  </a:ext>
                </a:extLst>
              </a:tr>
              <a:tr h="779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A.2.2.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Rashodi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za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nabavu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nefinancijske</a:t>
                      </a:r>
                      <a:r>
                        <a:rPr lang="en-US" sz="24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imovine</a:t>
                      </a:r>
                      <a:endParaRPr lang="hr-HR" sz="24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8696" marR="158696" marT="158696" marB="15869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7353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0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hr-HR">
                <a:solidFill>
                  <a:srgbClr val="FFFFFF"/>
                </a:solidFill>
              </a:rPr>
            </a:br>
            <a:r>
              <a:rPr lang="hr-HR">
                <a:solidFill>
                  <a:srgbClr val="FFFFFF"/>
                </a:solidFill>
              </a:rPr>
              <a:t>	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696744" cy="2551933"/>
          </a:xfrm>
        </p:spPr>
        <p:txBody>
          <a:bodyPr>
            <a:normAutofit/>
          </a:bodyPr>
          <a:lstStyle/>
          <a:p>
            <a:endParaRPr lang="hr-HR" sz="1500" i="1" dirty="0">
              <a:solidFill>
                <a:srgbClr val="FFFFFF"/>
              </a:solidFill>
              <a:latin typeface="Constantia" pitchFamily="18" charset="0"/>
            </a:endParaRPr>
          </a:p>
          <a:p>
            <a:r>
              <a:rPr lang="hr-HR" sz="3600" b="1" i="1" u="sng" dirty="0">
                <a:solidFill>
                  <a:srgbClr val="FFFFFF"/>
                </a:solidFill>
              </a:rPr>
              <a:t>A 1. PRIHODI PRORAČUNA</a:t>
            </a:r>
            <a:endParaRPr lang="hr-HR" sz="3600" i="1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8C9DD1-D233-4A8D-9335-2803DA2D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5"/>
            <a:ext cx="7838694" cy="725530"/>
          </a:xfrm>
        </p:spPr>
        <p:txBody>
          <a:bodyPr anchor="ctr">
            <a:normAutofit/>
          </a:bodyPr>
          <a:lstStyle/>
          <a:p>
            <a:pPr lvl="0" algn="ctr"/>
            <a:r>
              <a:rPr lang="hr-HR" sz="4000" b="1" u="sng" dirty="0">
                <a:solidFill>
                  <a:schemeClr val="bg1"/>
                </a:solidFill>
                <a:latin typeface="+mn-lt"/>
              </a:rPr>
              <a:t>A.</a:t>
            </a:r>
            <a:r>
              <a:rPr lang="hr-HR" sz="4000" b="1" u="sng" dirty="0">
                <a:latin typeface="+mn-lt"/>
              </a:rPr>
              <a:t>RAZVRSTAVANJE PRIHODA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DA51BA6-4E9E-406A-909D-316773806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880619"/>
              </p:ext>
            </p:extLst>
          </p:nvPr>
        </p:nvGraphicFramePr>
        <p:xfrm>
          <a:off x="750655" y="1628800"/>
          <a:ext cx="7642689" cy="3104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02EE9EF-7E6A-4055-B411-3999600EE0EB}"/>
              </a:ext>
            </a:extLst>
          </p:cNvPr>
          <p:cNvSpPr txBox="1">
            <a:spLocks/>
          </p:cNvSpPr>
          <p:nvPr/>
        </p:nvSpPr>
        <p:spPr>
          <a:xfrm>
            <a:off x="603591" y="4869160"/>
            <a:ext cx="8288889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000" dirty="0"/>
              <a:t>„</a:t>
            </a:r>
            <a:r>
              <a:rPr lang="en-GB" sz="2000" dirty="0" err="1"/>
              <a:t>ekonomska</a:t>
            </a:r>
            <a:r>
              <a:rPr lang="en-GB" sz="2000" dirty="0"/>
              <a:t> </a:t>
            </a:r>
            <a:r>
              <a:rPr lang="en-GB" sz="2000" dirty="0" err="1"/>
              <a:t>klasifikacija</a:t>
            </a:r>
            <a:r>
              <a:rPr lang="en-GB" sz="2000" dirty="0"/>
              <a:t> </a:t>
            </a:r>
            <a:r>
              <a:rPr lang="en-GB" sz="2000" dirty="0" err="1"/>
              <a:t>prikaz</a:t>
            </a:r>
            <a:r>
              <a:rPr lang="en-GB" sz="2000" dirty="0"/>
              <a:t> je </a:t>
            </a:r>
            <a:r>
              <a:rPr lang="en-GB" sz="2000" dirty="0" err="1"/>
              <a:t>prihoda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primitaka</a:t>
            </a:r>
            <a:r>
              <a:rPr lang="en-GB" sz="2000" dirty="0"/>
              <a:t> po </a:t>
            </a:r>
            <a:r>
              <a:rPr lang="en-GB" sz="2000" dirty="0" err="1"/>
              <a:t>prirodnim</a:t>
            </a:r>
            <a:r>
              <a:rPr lang="en-GB" sz="2000" dirty="0"/>
              <a:t> </a:t>
            </a:r>
            <a:r>
              <a:rPr lang="en-GB" sz="2000" dirty="0" err="1"/>
              <a:t>vrstama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razvrstani</a:t>
            </a:r>
            <a:r>
              <a:rPr lang="en-GB" sz="2000" dirty="0"/>
              <a:t> </a:t>
            </a:r>
            <a:r>
              <a:rPr lang="en-GB" sz="2000" dirty="0" err="1"/>
              <a:t>su</a:t>
            </a:r>
            <a:r>
              <a:rPr lang="en-GB" sz="2000" dirty="0"/>
              <a:t> u </a:t>
            </a:r>
            <a:r>
              <a:rPr lang="en-GB" sz="2000" dirty="0" err="1"/>
              <a:t>razrede</a:t>
            </a:r>
            <a:r>
              <a:rPr lang="en-GB" sz="2000" dirty="0"/>
              <a:t>, </a:t>
            </a:r>
            <a:r>
              <a:rPr lang="en-GB" sz="2000" dirty="0" err="1"/>
              <a:t>skupine</a:t>
            </a:r>
            <a:r>
              <a:rPr lang="en-GB" sz="2000" dirty="0"/>
              <a:t>, </a:t>
            </a:r>
            <a:r>
              <a:rPr lang="en-GB" sz="2000" dirty="0" err="1"/>
              <a:t>podskupine</a:t>
            </a:r>
            <a:r>
              <a:rPr lang="en-GB" sz="2000" dirty="0"/>
              <a:t>, </a:t>
            </a:r>
            <a:r>
              <a:rPr lang="en-GB" sz="2000" dirty="0" err="1"/>
              <a:t>odjeljke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osnovne</a:t>
            </a:r>
            <a:r>
              <a:rPr lang="en-GB" sz="2000" dirty="0"/>
              <a:t> </a:t>
            </a:r>
            <a:r>
              <a:rPr lang="en-GB" sz="2000" dirty="0" err="1"/>
              <a:t>račune</a:t>
            </a:r>
            <a:r>
              <a:rPr lang="hr-HR" sz="2000" dirty="0"/>
              <a:t>”</a:t>
            </a:r>
          </a:p>
          <a:p>
            <a:pPr algn="just"/>
            <a:r>
              <a:rPr lang="hr-HR" sz="2000" dirty="0"/>
              <a:t>Izvori financiranja su skupine prihoda i primitaka iz kojih se podmiruju rashodi određene vrste i namjene</a:t>
            </a:r>
            <a:endParaRPr lang="hr-HR" sz="2000" i="1" dirty="0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8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EEE1CD9-3A68-45FC-9998-358DDB3E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7"/>
            <a:ext cx="8047805" cy="720080"/>
          </a:xfrm>
        </p:spPr>
        <p:txBody>
          <a:bodyPr anchor="ctr">
            <a:noAutofit/>
          </a:bodyPr>
          <a:lstStyle/>
          <a:p>
            <a:pPr lvl="0" algn="ctr"/>
            <a:r>
              <a:rPr lang="hr-HR" sz="2400" b="1" u="sng" dirty="0">
                <a:solidFill>
                  <a:schemeClr val="bg1"/>
                </a:solidFill>
                <a:latin typeface="+mn-lt"/>
              </a:rPr>
              <a:t>A.1.1.  </a:t>
            </a:r>
            <a:r>
              <a:rPr lang="hr-HR" sz="2400" b="1" u="sng" dirty="0">
                <a:latin typeface="+mn-lt"/>
              </a:rPr>
              <a:t>PRIHODI POSLOVANJA-EKONOMSKA KLASIFIKACIJA</a:t>
            </a:r>
            <a:br>
              <a:rPr lang="hr-HR" sz="2400" b="1" u="sng" dirty="0">
                <a:latin typeface="+mn-lt"/>
              </a:rPr>
            </a:br>
            <a:r>
              <a:rPr lang="hr-HR" sz="2400" b="1" u="sng" dirty="0">
                <a:latin typeface="+mn-lt"/>
              </a:rPr>
              <a:t>(6)  </a:t>
            </a:r>
            <a:r>
              <a:rPr lang="hr-HR" sz="2400" b="1" u="sng" dirty="0">
                <a:solidFill>
                  <a:schemeClr val="bg1"/>
                </a:solidFill>
                <a:latin typeface="+mn-lt"/>
              </a:rPr>
              <a:t>A1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3C2FBB1A-4F57-4F08-A53A-BEF68344DC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52736"/>
          <a:ext cx="7886700" cy="5124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F783A1-E79E-4870-8088-C8CC384D3A4A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7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2269</Words>
  <Application>Microsoft Office PowerPoint</Application>
  <PresentationFormat>Prikaz na zaslonu (4:3)</PresentationFormat>
  <Paragraphs>315</Paragraphs>
  <Slides>29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Constantia</vt:lpstr>
      <vt:lpstr>Wingdings</vt:lpstr>
      <vt:lpstr>Office Theme</vt:lpstr>
      <vt:lpstr>1_Office Theme</vt:lpstr>
      <vt:lpstr>PowerPoint prezentacija</vt:lpstr>
      <vt:lpstr>Što je Proračun?</vt:lpstr>
      <vt:lpstr>Kako se donosi proračun?</vt:lpstr>
      <vt:lpstr>SADRŽAJ PRORAČUNA</vt:lpstr>
      <vt:lpstr>PowerPoint prezentacija</vt:lpstr>
      <vt:lpstr>PowerPoint prezentacija</vt:lpstr>
      <vt:lpstr>  </vt:lpstr>
      <vt:lpstr>A.RAZVRSTAVANJE PRIHODA</vt:lpstr>
      <vt:lpstr>A.1.1.  PRIHODI POSLOVANJA-EKONOMSKA KLASIFIKACIJA (6)  A1</vt:lpstr>
      <vt:lpstr>A.1.1.  PRIHODI OD POREZA (61) A1</vt:lpstr>
      <vt:lpstr>A.1.1. Prihodi poslovanja</vt:lpstr>
      <vt:lpstr>A.1.1. Prihodi poslovanja</vt:lpstr>
      <vt:lpstr>A.1.2. Prihodi od prodaje nefinancijske imovine </vt:lpstr>
      <vt:lpstr>PRIHODI PRORAČUNA PO IZVORIMA FINANCIRANJA</vt:lpstr>
      <vt:lpstr>  </vt:lpstr>
      <vt:lpstr>RAZVRSTAVANJE RASHODA</vt:lpstr>
      <vt:lpstr>A.2.1. Rashodi poslovanja-ekonomska klasifikacija (3)</vt:lpstr>
      <vt:lpstr>A.2.1. Rashodi poslovanja</vt:lpstr>
      <vt:lpstr>A.2.1. Rashodi poslovanja</vt:lpstr>
      <vt:lpstr>A.2.2. Rashodi za nabavu nefinancijske imovine – ekonomska klasifikacija (4) </vt:lpstr>
      <vt:lpstr>A.2.2. Rashodi za nabavu nefinancijske imovine (4) </vt:lpstr>
      <vt:lpstr>A.2. Rashodi – funkcijska klasifikacija</vt:lpstr>
      <vt:lpstr>PowerPoint prezentacija</vt:lpstr>
      <vt:lpstr>Važno je znati!</vt:lpstr>
      <vt:lpstr>PowerPoint prezentacija</vt:lpstr>
      <vt:lpstr>Kako se Općina može zaduživati?</vt:lpstr>
      <vt:lpstr>Namjena proračunskih prihoda</vt:lpstr>
      <vt:lpstr>Da li se proračun može mijenjati?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Jerman</dc:creator>
  <cp:lastModifiedBy>korisnik</cp:lastModifiedBy>
  <cp:revision>22</cp:revision>
  <dcterms:created xsi:type="dcterms:W3CDTF">2019-12-26T11:53:57Z</dcterms:created>
  <dcterms:modified xsi:type="dcterms:W3CDTF">2020-01-03T06:31:59Z</dcterms:modified>
</cp:coreProperties>
</file>